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E72"/>
    <a:srgbClr val="000000"/>
    <a:srgbClr val="00305C"/>
    <a:srgbClr val="6AAD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84" autoAdjust="0"/>
    <p:restoredTop sz="88571" autoAdjust="0"/>
  </p:normalViewPr>
  <p:slideViewPr>
    <p:cSldViewPr snapToGrid="0">
      <p:cViewPr>
        <p:scale>
          <a:sx n="70" d="100"/>
          <a:sy n="70" d="100"/>
        </p:scale>
        <p:origin x="-894" y="-6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921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922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922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4F7CD74-C48C-4245-8CCF-DBB38E00D53E}" type="slidenum">
              <a:rPr lang="en-GB"/>
              <a:pPr/>
              <a:t>‹#›</a:t>
            </a:fld>
            <a:endParaRPr lang="en-GB"/>
          </a:p>
        </p:txBody>
      </p:sp>
    </p:spTree>
    <p:extLst>
      <p:ext uri="{BB962C8B-B14F-4D97-AF65-F5344CB8AC3E}">
        <p14:creationId xmlns:p14="http://schemas.microsoft.com/office/powerpoint/2010/main" val="1537166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1143000" y="4343400"/>
            <a:ext cx="4556125"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0DBF5C9-71CC-4BAE-ACF8-C9460A22DB83}" type="slidenum">
              <a:rPr lang="en-GB"/>
              <a:pPr/>
              <a:t>‹#›</a:t>
            </a:fld>
            <a:endParaRPr lang="en-GB"/>
          </a:p>
        </p:txBody>
      </p:sp>
    </p:spTree>
    <p:extLst>
      <p:ext uri="{BB962C8B-B14F-4D97-AF65-F5344CB8AC3E}">
        <p14:creationId xmlns:p14="http://schemas.microsoft.com/office/powerpoint/2010/main" val="207454504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BB0F9B-422B-4DF9-964A-ADE60F0616B8}" type="slidenum">
              <a:rPr lang="en-GB"/>
              <a:pPr/>
              <a:t>1</a:t>
            </a:fld>
            <a:endParaRPr lang="en-GB"/>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gif"/><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33" name="Rectangle 13"/>
          <p:cNvSpPr>
            <a:spLocks noChangeArrowheads="1"/>
          </p:cNvSpPr>
          <p:nvPr/>
        </p:nvSpPr>
        <p:spPr bwMode="auto">
          <a:xfrm>
            <a:off x="0" y="5365750"/>
            <a:ext cx="9140825" cy="665163"/>
          </a:xfrm>
          <a:prstGeom prst="rect">
            <a:avLst/>
          </a:prstGeom>
          <a:solidFill>
            <a:srgbClr val="003E72"/>
          </a:solidFill>
          <a:ln w="127">
            <a:noFill/>
            <a:miter lim="800000"/>
            <a:headEnd/>
            <a:tailEnd/>
          </a:ln>
          <a:effectLst/>
        </p:spPr>
        <p:txBody>
          <a:bodyPr wrap="none" anchor="ctr"/>
          <a:lstStyle/>
          <a:p>
            <a:endParaRPr lang="en-GB"/>
          </a:p>
        </p:txBody>
      </p:sp>
      <p:sp>
        <p:nvSpPr>
          <p:cNvPr id="5134" name="Rectangle 14"/>
          <p:cNvSpPr>
            <a:spLocks noChangeArrowheads="1"/>
          </p:cNvSpPr>
          <p:nvPr/>
        </p:nvSpPr>
        <p:spPr bwMode="auto">
          <a:xfrm>
            <a:off x="0" y="6030913"/>
            <a:ext cx="9140825" cy="173037"/>
          </a:xfrm>
          <a:prstGeom prst="rect">
            <a:avLst/>
          </a:prstGeom>
          <a:solidFill>
            <a:srgbClr val="6AADE4"/>
          </a:solidFill>
          <a:ln w="127">
            <a:noFill/>
            <a:miter lim="800000"/>
            <a:headEnd/>
            <a:tailEnd/>
          </a:ln>
          <a:effectLst/>
        </p:spPr>
        <p:txBody>
          <a:bodyPr wrap="none" anchor="ctr"/>
          <a:lstStyle/>
          <a:p>
            <a:endParaRPr lang="en-GB"/>
          </a:p>
        </p:txBody>
      </p:sp>
      <p:sp>
        <p:nvSpPr>
          <p:cNvPr id="5122" name="Rectangle 2"/>
          <p:cNvSpPr>
            <a:spLocks noGrp="1" noChangeArrowheads="1"/>
          </p:cNvSpPr>
          <p:nvPr>
            <p:ph type="ctrTitle"/>
          </p:nvPr>
        </p:nvSpPr>
        <p:spPr>
          <a:xfrm>
            <a:off x="384175" y="2016125"/>
            <a:ext cx="8374063" cy="576263"/>
          </a:xfrm>
        </p:spPr>
        <p:txBody>
          <a:bodyPr/>
          <a:lstStyle>
            <a:lvl1pPr>
              <a:defRPr sz="3600">
                <a:effectLst>
                  <a:outerShdw blurRad="38100" dist="38100" dir="2700000" algn="tl">
                    <a:srgbClr val="000000">
                      <a:alpha val="43137"/>
                    </a:srgbClr>
                  </a:outerShdw>
                </a:effectLst>
              </a:defRPr>
            </a:lvl1pPr>
          </a:lstStyle>
          <a:p>
            <a:r>
              <a:rPr lang="en-US" dirty="0" smtClean="0"/>
              <a:t>Click to edit Master title style</a:t>
            </a:r>
            <a:endParaRPr lang="en-GB" dirty="0"/>
          </a:p>
        </p:txBody>
      </p:sp>
      <p:sp>
        <p:nvSpPr>
          <p:cNvPr id="5123" name="Rectangle 3"/>
          <p:cNvSpPr>
            <a:spLocks noGrp="1" noChangeArrowheads="1"/>
          </p:cNvSpPr>
          <p:nvPr>
            <p:ph type="subTitle" idx="1"/>
          </p:nvPr>
        </p:nvSpPr>
        <p:spPr>
          <a:xfrm>
            <a:off x="384175" y="2774950"/>
            <a:ext cx="8374063" cy="539750"/>
          </a:xfrm>
        </p:spPr>
        <p:txBody>
          <a:bodyPr/>
          <a:lstStyle>
            <a:lvl1pPr marL="0" indent="0">
              <a:buFontTx/>
              <a:buNone/>
              <a:defRPr sz="1800" b="1">
                <a:solidFill>
                  <a:schemeClr val="tx2"/>
                </a:solidFill>
              </a:defRPr>
            </a:lvl1pPr>
          </a:lstStyle>
          <a:p>
            <a:r>
              <a:rPr lang="en-US" smtClean="0"/>
              <a:t>Click to edit Master subtitle style</a:t>
            </a:r>
            <a:endParaRPr lang="en-GB"/>
          </a:p>
        </p:txBody>
      </p:sp>
      <p:pic>
        <p:nvPicPr>
          <p:cNvPr id="8" name="Picture 7" descr="small_swan_silver2.jpg"/>
          <p:cNvPicPr/>
          <p:nvPr userDrawn="1"/>
        </p:nvPicPr>
        <p:blipFill>
          <a:blip r:embed="rId3" cstate="print"/>
          <a:srcRect/>
          <a:stretch>
            <a:fillRect/>
          </a:stretch>
        </p:blipFill>
        <p:spPr bwMode="auto">
          <a:xfrm>
            <a:off x="0" y="6209928"/>
            <a:ext cx="522973" cy="648072"/>
          </a:xfrm>
          <a:prstGeom prst="rect">
            <a:avLst/>
          </a:prstGeom>
          <a:noFill/>
          <a:ln w="9525">
            <a:noFill/>
            <a:miter lim="800000"/>
            <a:headEnd/>
            <a:tailEnd/>
          </a:ln>
        </p:spPr>
      </p:pic>
      <p:pic>
        <p:nvPicPr>
          <p:cNvPr id="9" name="Picture 8" descr="Y:\Pictures\juno_champ.jpg"/>
          <p:cNvPicPr/>
          <p:nvPr userDrawn="1"/>
        </p:nvPicPr>
        <p:blipFill>
          <a:blip r:embed="rId4" cstate="print"/>
          <a:srcRect/>
          <a:stretch>
            <a:fillRect/>
          </a:stretch>
        </p:blipFill>
        <p:spPr bwMode="auto">
          <a:xfrm>
            <a:off x="3599892" y="6309320"/>
            <a:ext cx="1944216" cy="504056"/>
          </a:xfrm>
          <a:prstGeom prst="rect">
            <a:avLst/>
          </a:prstGeom>
          <a:noFill/>
          <a:ln w="9525">
            <a:noFill/>
            <a:miter lim="800000"/>
            <a:headEnd/>
            <a:tailEnd/>
          </a:ln>
        </p:spPr>
      </p:pic>
      <p:sp>
        <p:nvSpPr>
          <p:cNvPr id="10" name="Rectangle 4"/>
          <p:cNvSpPr>
            <a:spLocks noChangeArrowheads="1"/>
          </p:cNvSpPr>
          <p:nvPr userDrawn="1"/>
        </p:nvSpPr>
        <p:spPr bwMode="auto">
          <a:xfrm>
            <a:off x="7073296" y="6312129"/>
            <a:ext cx="1372428" cy="462745"/>
          </a:xfrm>
          <a:prstGeom prst="rect">
            <a:avLst/>
          </a:prstGeom>
          <a:noFill/>
          <a:ln w="127">
            <a:noFill/>
            <a:miter lim="800000"/>
            <a:headEnd/>
            <a:tailEnd/>
          </a:ln>
          <a:effectLst/>
        </p:spPr>
        <p:txBody>
          <a:bodyPr wrap="none" lIns="0" tIns="0" rIns="0" bIns="0"/>
          <a:lstStyle/>
          <a:p>
            <a:pPr algn="r"/>
            <a:r>
              <a:rPr lang="en-GB" sz="1400" b="1" dirty="0" smtClean="0">
                <a:solidFill>
                  <a:schemeClr val="tx1"/>
                </a:solidFill>
              </a:rPr>
              <a:t>Cavendish</a:t>
            </a:r>
          </a:p>
          <a:p>
            <a:pPr algn="r"/>
            <a:r>
              <a:rPr lang="en-GB" sz="1400" b="1" dirty="0" smtClean="0">
                <a:solidFill>
                  <a:schemeClr val="tx1"/>
                </a:solidFill>
              </a:rPr>
              <a:t>Laboratory</a:t>
            </a:r>
            <a:endParaRPr lang="en-GB" sz="1400" b="1" dirty="0">
              <a:solidFill>
                <a:schemeClr val="tx1"/>
              </a:solidFill>
            </a:endParaRPr>
          </a:p>
        </p:txBody>
      </p:sp>
      <p:pic>
        <p:nvPicPr>
          <p:cNvPr id="11" name="Picture 10" descr="croc.gif"/>
          <p:cNvPicPr>
            <a:picLocks noChangeAspect="1"/>
          </p:cNvPicPr>
          <p:nvPr userDrawn="1"/>
        </p:nvPicPr>
        <p:blipFill>
          <a:blip r:embed="rId5" cstate="print"/>
          <a:stretch>
            <a:fillRect/>
          </a:stretch>
        </p:blipFill>
        <p:spPr>
          <a:xfrm>
            <a:off x="8472843" y="6325983"/>
            <a:ext cx="430090" cy="44740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a:xfrm>
            <a:off x="7862888" y="6451600"/>
            <a:ext cx="900112" cy="179388"/>
          </a:xfrm>
          <a:prstGeom prst="rect">
            <a:avLst/>
          </a:prstGeom>
        </p:spPr>
        <p:txBody>
          <a:bodyPr/>
          <a:lstStyle>
            <a:lvl1pPr>
              <a:defRPr/>
            </a:lvl1pPr>
          </a:lstStyle>
          <a:p>
            <a:fld id="{165A11B8-44B0-4662-A214-3AC75634F71F}" type="slidenum">
              <a:rPr lang="en-GB"/>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5913" y="398463"/>
            <a:ext cx="2093912" cy="53768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84175" y="398463"/>
            <a:ext cx="6129338" cy="53768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a:xfrm>
            <a:off x="7862888" y="6451600"/>
            <a:ext cx="900112" cy="179388"/>
          </a:xfrm>
          <a:prstGeom prst="rect">
            <a:avLst/>
          </a:prstGeom>
        </p:spPr>
        <p:txBody>
          <a:bodyPr/>
          <a:lstStyle>
            <a:lvl1pPr>
              <a:defRPr/>
            </a:lvl1pPr>
          </a:lstStyle>
          <a:p>
            <a:fld id="{C70DFDDC-DED2-4D97-9D73-1E3977CF82F4}"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effectLst>
                  <a:outerShdw blurRad="38100" dist="38100" dir="2700000" algn="tl">
                    <a:srgbClr val="000000">
                      <a:alpha val="43137"/>
                    </a:srgbClr>
                  </a:outerShdw>
                </a:effectLst>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84175" y="1708150"/>
            <a:ext cx="4110038" cy="4067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708150"/>
            <a:ext cx="4111625" cy="4067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a:xfrm>
            <a:off x="7862888" y="6451600"/>
            <a:ext cx="900112" cy="179388"/>
          </a:xfrm>
          <a:prstGeom prst="rect">
            <a:avLst/>
          </a:prstGeom>
        </p:spPr>
        <p:txBody>
          <a:bodyPr/>
          <a:lstStyle>
            <a:lvl1pPr>
              <a:defRPr/>
            </a:lvl1pPr>
          </a:lstStyle>
          <a:p>
            <a:fld id="{FBE4F651-B6DC-4723-BE57-D2C2DA7344BA}"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4175" y="398463"/>
            <a:ext cx="8375650" cy="42386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title style</a:t>
            </a:r>
            <a:endParaRPr lang="en-GB" smtClean="0"/>
          </a:p>
        </p:txBody>
      </p:sp>
      <p:sp>
        <p:nvSpPr>
          <p:cNvPr id="1027" name="Rectangle 3"/>
          <p:cNvSpPr>
            <a:spLocks noGrp="1" noChangeArrowheads="1"/>
          </p:cNvSpPr>
          <p:nvPr>
            <p:ph type="body" idx="1"/>
          </p:nvPr>
        </p:nvSpPr>
        <p:spPr bwMode="auto">
          <a:xfrm>
            <a:off x="384175" y="1708150"/>
            <a:ext cx="8374063" cy="40671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8" name="Rectangle 4"/>
          <p:cNvSpPr>
            <a:spLocks noChangeArrowheads="1"/>
          </p:cNvSpPr>
          <p:nvPr userDrawn="1"/>
        </p:nvSpPr>
        <p:spPr bwMode="auto">
          <a:xfrm>
            <a:off x="7073296" y="6312129"/>
            <a:ext cx="1372428" cy="462745"/>
          </a:xfrm>
          <a:prstGeom prst="rect">
            <a:avLst/>
          </a:prstGeom>
          <a:noFill/>
          <a:ln w="127">
            <a:noFill/>
            <a:miter lim="800000"/>
            <a:headEnd/>
            <a:tailEnd/>
          </a:ln>
          <a:effectLst/>
        </p:spPr>
        <p:txBody>
          <a:bodyPr wrap="none" lIns="0" tIns="0" rIns="0" bIns="0"/>
          <a:lstStyle/>
          <a:p>
            <a:pPr algn="r"/>
            <a:r>
              <a:rPr lang="en-GB" sz="1400" b="1" dirty="0" smtClean="0">
                <a:solidFill>
                  <a:schemeClr val="bg1"/>
                </a:solidFill>
              </a:rPr>
              <a:t>Cavendish</a:t>
            </a:r>
          </a:p>
          <a:p>
            <a:pPr algn="r"/>
            <a:r>
              <a:rPr lang="en-GB" sz="1400" b="1" dirty="0" smtClean="0">
                <a:solidFill>
                  <a:schemeClr val="bg1"/>
                </a:solidFill>
              </a:rPr>
              <a:t>Laboratory</a:t>
            </a:r>
            <a:endParaRPr lang="en-GB" sz="1400" b="1" dirty="0">
              <a:solidFill>
                <a:schemeClr val="bg1"/>
              </a:solidFill>
            </a:endParaRPr>
          </a:p>
        </p:txBody>
      </p:sp>
      <p:pic>
        <p:nvPicPr>
          <p:cNvPr id="11" name="Picture 10" descr="croc.gif"/>
          <p:cNvPicPr>
            <a:picLocks noChangeAspect="1"/>
          </p:cNvPicPr>
          <p:nvPr userDrawn="1"/>
        </p:nvPicPr>
        <p:blipFill>
          <a:blip r:embed="rId14" cstate="print"/>
          <a:stretch>
            <a:fillRect/>
          </a:stretch>
        </p:blipFill>
        <p:spPr>
          <a:xfrm>
            <a:off x="8472843" y="6325983"/>
            <a:ext cx="430090" cy="44740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2600" b="1">
          <a:solidFill>
            <a:schemeClr val="tx2"/>
          </a:solidFill>
          <a:latin typeface="+mj-lt"/>
          <a:ea typeface="+mj-ea"/>
          <a:cs typeface="+mj-cs"/>
        </a:defRPr>
      </a:lvl1pPr>
      <a:lvl2pPr algn="l" rtl="0" eaLnBrk="1" fontAlgn="base" hangingPunct="1">
        <a:spcBef>
          <a:spcPct val="0"/>
        </a:spcBef>
        <a:spcAft>
          <a:spcPct val="0"/>
        </a:spcAft>
        <a:defRPr sz="2600" b="1">
          <a:solidFill>
            <a:schemeClr val="tx2"/>
          </a:solidFill>
          <a:latin typeface="Arial" charset="0"/>
        </a:defRPr>
      </a:lvl2pPr>
      <a:lvl3pPr algn="l" rtl="0" eaLnBrk="1" fontAlgn="base" hangingPunct="1">
        <a:spcBef>
          <a:spcPct val="0"/>
        </a:spcBef>
        <a:spcAft>
          <a:spcPct val="0"/>
        </a:spcAft>
        <a:defRPr sz="2600" b="1">
          <a:solidFill>
            <a:schemeClr val="tx2"/>
          </a:solidFill>
          <a:latin typeface="Arial" charset="0"/>
        </a:defRPr>
      </a:lvl3pPr>
      <a:lvl4pPr algn="l" rtl="0" eaLnBrk="1" fontAlgn="base" hangingPunct="1">
        <a:spcBef>
          <a:spcPct val="0"/>
        </a:spcBef>
        <a:spcAft>
          <a:spcPct val="0"/>
        </a:spcAft>
        <a:defRPr sz="2600" b="1">
          <a:solidFill>
            <a:schemeClr val="tx2"/>
          </a:solidFill>
          <a:latin typeface="Arial" charset="0"/>
        </a:defRPr>
      </a:lvl4pPr>
      <a:lvl5pPr algn="l" rtl="0" eaLnBrk="1" fontAlgn="base" hangingPunct="1">
        <a:spcBef>
          <a:spcPct val="0"/>
        </a:spcBef>
        <a:spcAft>
          <a:spcPct val="0"/>
        </a:spcAft>
        <a:defRPr sz="2600" b="1">
          <a:solidFill>
            <a:schemeClr val="tx2"/>
          </a:solidFill>
          <a:latin typeface="Arial" charset="0"/>
        </a:defRPr>
      </a:lvl5pPr>
      <a:lvl6pPr marL="457200" algn="l" rtl="0" eaLnBrk="1" fontAlgn="base" hangingPunct="1">
        <a:spcBef>
          <a:spcPct val="0"/>
        </a:spcBef>
        <a:spcAft>
          <a:spcPct val="0"/>
        </a:spcAft>
        <a:defRPr sz="2600" b="1">
          <a:solidFill>
            <a:schemeClr val="tx2"/>
          </a:solidFill>
          <a:latin typeface="Arial" charset="0"/>
        </a:defRPr>
      </a:lvl6pPr>
      <a:lvl7pPr marL="914400" algn="l" rtl="0" eaLnBrk="1" fontAlgn="base" hangingPunct="1">
        <a:spcBef>
          <a:spcPct val="0"/>
        </a:spcBef>
        <a:spcAft>
          <a:spcPct val="0"/>
        </a:spcAft>
        <a:defRPr sz="2600" b="1">
          <a:solidFill>
            <a:schemeClr val="tx2"/>
          </a:solidFill>
          <a:latin typeface="Arial" charset="0"/>
        </a:defRPr>
      </a:lvl7pPr>
      <a:lvl8pPr marL="1371600" algn="l" rtl="0" eaLnBrk="1" fontAlgn="base" hangingPunct="1">
        <a:spcBef>
          <a:spcPct val="0"/>
        </a:spcBef>
        <a:spcAft>
          <a:spcPct val="0"/>
        </a:spcAft>
        <a:defRPr sz="2600" b="1">
          <a:solidFill>
            <a:schemeClr val="tx2"/>
          </a:solidFill>
          <a:latin typeface="Arial" charset="0"/>
        </a:defRPr>
      </a:lvl8pPr>
      <a:lvl9pPr marL="1828800" algn="l" rtl="0" eaLnBrk="1" fontAlgn="base" hangingPunct="1">
        <a:spcBef>
          <a:spcPct val="0"/>
        </a:spcBef>
        <a:spcAft>
          <a:spcPct val="0"/>
        </a:spcAft>
        <a:defRPr sz="2600" b="1">
          <a:solidFill>
            <a:schemeClr val="tx2"/>
          </a:solidFill>
          <a:latin typeface="Arial" charset="0"/>
        </a:defRPr>
      </a:lvl9pPr>
    </p:titleStyle>
    <p:bodyStyle>
      <a:lvl1pPr marL="269875" indent="-269875" algn="l" rtl="0" eaLnBrk="1" fontAlgn="base" hangingPunct="1">
        <a:spcBef>
          <a:spcPct val="0"/>
        </a:spcBef>
        <a:spcAft>
          <a:spcPct val="75000"/>
        </a:spcAft>
        <a:buChar char="•"/>
        <a:defRPr sz="2000">
          <a:solidFill>
            <a:schemeClr val="tx1"/>
          </a:solidFill>
          <a:latin typeface="+mn-lt"/>
          <a:ea typeface="+mn-ea"/>
          <a:cs typeface="+mn-cs"/>
        </a:defRPr>
      </a:lvl1pPr>
      <a:lvl2pPr marL="538163" indent="-266700" algn="l" rtl="0" eaLnBrk="1" fontAlgn="base" hangingPunct="1">
        <a:spcBef>
          <a:spcPct val="0"/>
        </a:spcBef>
        <a:spcAft>
          <a:spcPct val="75000"/>
        </a:spcAft>
        <a:buChar char="•"/>
        <a:defRPr sz="2000">
          <a:solidFill>
            <a:schemeClr val="tx1"/>
          </a:solidFill>
          <a:latin typeface="+mn-lt"/>
        </a:defRPr>
      </a:lvl2pPr>
      <a:lvl3pPr marL="809625" indent="-269875" algn="l" rtl="0" eaLnBrk="1" fontAlgn="base" hangingPunct="1">
        <a:spcBef>
          <a:spcPct val="0"/>
        </a:spcBef>
        <a:spcAft>
          <a:spcPct val="75000"/>
        </a:spcAft>
        <a:buChar char="•"/>
        <a:defRPr sz="2000">
          <a:solidFill>
            <a:schemeClr val="tx1"/>
          </a:solidFill>
          <a:latin typeface="+mn-lt"/>
        </a:defRPr>
      </a:lvl3pPr>
      <a:lvl4pPr marL="1079500" indent="-268288" algn="l" rtl="0" eaLnBrk="1" fontAlgn="base" hangingPunct="1">
        <a:spcBef>
          <a:spcPct val="0"/>
        </a:spcBef>
        <a:spcAft>
          <a:spcPct val="75000"/>
        </a:spcAft>
        <a:buChar char="•"/>
        <a:defRPr sz="2000">
          <a:solidFill>
            <a:schemeClr val="tx1"/>
          </a:solidFill>
          <a:latin typeface="+mn-lt"/>
        </a:defRPr>
      </a:lvl4pPr>
      <a:lvl5pPr marL="1350963" indent="-269875" algn="l" rtl="0" eaLnBrk="1" fontAlgn="base" hangingPunct="1">
        <a:spcBef>
          <a:spcPct val="0"/>
        </a:spcBef>
        <a:spcAft>
          <a:spcPct val="75000"/>
        </a:spcAft>
        <a:buChar char="•"/>
        <a:defRPr sz="2000">
          <a:solidFill>
            <a:schemeClr val="tx1"/>
          </a:solidFill>
          <a:latin typeface="+mn-lt"/>
        </a:defRPr>
      </a:lvl5pPr>
      <a:lvl6pPr marL="1808163" indent="-269875" algn="l" rtl="0" eaLnBrk="1" fontAlgn="base" hangingPunct="1">
        <a:spcBef>
          <a:spcPct val="0"/>
        </a:spcBef>
        <a:spcAft>
          <a:spcPct val="75000"/>
        </a:spcAft>
        <a:buChar char="•"/>
        <a:defRPr sz="2000">
          <a:solidFill>
            <a:schemeClr val="tx1"/>
          </a:solidFill>
          <a:latin typeface="+mn-lt"/>
        </a:defRPr>
      </a:lvl6pPr>
      <a:lvl7pPr marL="2265363" indent="-269875" algn="l" rtl="0" eaLnBrk="1" fontAlgn="base" hangingPunct="1">
        <a:spcBef>
          <a:spcPct val="0"/>
        </a:spcBef>
        <a:spcAft>
          <a:spcPct val="75000"/>
        </a:spcAft>
        <a:buChar char="•"/>
        <a:defRPr sz="2000">
          <a:solidFill>
            <a:schemeClr val="tx1"/>
          </a:solidFill>
          <a:latin typeface="+mn-lt"/>
        </a:defRPr>
      </a:lvl7pPr>
      <a:lvl8pPr marL="2722563" indent="-269875" algn="l" rtl="0" eaLnBrk="1" fontAlgn="base" hangingPunct="1">
        <a:spcBef>
          <a:spcPct val="0"/>
        </a:spcBef>
        <a:spcAft>
          <a:spcPct val="75000"/>
        </a:spcAft>
        <a:buChar char="•"/>
        <a:defRPr sz="2000">
          <a:solidFill>
            <a:schemeClr val="tx1"/>
          </a:solidFill>
          <a:latin typeface="+mn-lt"/>
        </a:defRPr>
      </a:lvl8pPr>
      <a:lvl9pPr marL="3179763" indent="-269875" algn="l" rtl="0" eaLnBrk="1" fontAlgn="base" hangingPunct="1">
        <a:spcBef>
          <a:spcPct val="0"/>
        </a:spcBef>
        <a:spcAft>
          <a:spcPct val="7500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2661313" y="285009"/>
            <a:ext cx="6221430" cy="1258785"/>
          </a:xfrm>
        </p:spPr>
        <p:txBody>
          <a:bodyPr/>
          <a:lstStyle/>
          <a:p>
            <a:pPr algn="r"/>
            <a:r>
              <a:rPr lang="en-US" sz="32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The Cavendish Laboratory</a:t>
            </a:r>
            <a:br>
              <a:rPr lang="en-US" sz="32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20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Cambridge Physics experience: on line</a:t>
            </a:r>
            <a:endParaRPr lang="en-US" sz="20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147" name="Rectangle 3"/>
          <p:cNvSpPr>
            <a:spLocks noGrp="1" noChangeArrowheads="1"/>
          </p:cNvSpPr>
          <p:nvPr>
            <p:ph type="subTitle" idx="1"/>
          </p:nvPr>
        </p:nvSpPr>
        <p:spPr>
          <a:xfrm>
            <a:off x="384968" y="5498275"/>
            <a:ext cx="8497775" cy="456516"/>
          </a:xfrm>
        </p:spPr>
        <p:txBody>
          <a:bodyPr>
            <a:scene3d>
              <a:camera prst="orthographicFront"/>
              <a:lightRig rig="balanced" dir="t">
                <a:rot lat="0" lon="0" rev="2100000"/>
              </a:lightRig>
            </a:scene3d>
            <a:sp3d extrusionH="57150" prstMaterial="metal">
              <a:bevelT w="38100" h="25400"/>
              <a:contourClr>
                <a:schemeClr val="bg2"/>
              </a:contourClr>
            </a:sp3d>
          </a:bodyPr>
          <a:lstStyle/>
          <a:p>
            <a:pPr algn="r"/>
            <a:r>
              <a:rPr lang="en-US" sz="2000" smtClean="0">
                <a:ln w="50800"/>
                <a:solidFill>
                  <a:schemeClr val="bg1">
                    <a:shade val="50000"/>
                  </a:schemeClr>
                </a:solidFill>
              </a:rPr>
              <a:t>DIY Rover                                                                            Dr </a:t>
            </a:r>
            <a:r>
              <a:rPr lang="en-US" sz="2000" dirty="0" smtClean="0">
                <a:ln w="50800"/>
                <a:solidFill>
                  <a:schemeClr val="bg1">
                    <a:shade val="50000"/>
                  </a:schemeClr>
                </a:solidFill>
              </a:rPr>
              <a:t>Steve Martin</a:t>
            </a:r>
            <a:endParaRPr lang="en-US" sz="2000" dirty="0">
              <a:ln w="50800"/>
              <a:solidFill>
                <a:schemeClr val="bg1">
                  <a:shade val="50000"/>
                </a:schemeClr>
              </a:solidFill>
            </a:endParaRPr>
          </a:p>
        </p:txBody>
      </p:sp>
      <p:pic>
        <p:nvPicPr>
          <p:cNvPr id="5" name="Picture 4" descr="small_swan_silver2.jpg"/>
          <p:cNvPicPr/>
          <p:nvPr/>
        </p:nvPicPr>
        <p:blipFill>
          <a:blip r:embed="rId3" cstate="print"/>
          <a:srcRect/>
          <a:stretch>
            <a:fillRect/>
          </a:stretch>
        </p:blipFill>
        <p:spPr bwMode="auto">
          <a:xfrm>
            <a:off x="0" y="6209928"/>
            <a:ext cx="522973" cy="648072"/>
          </a:xfrm>
          <a:prstGeom prst="rect">
            <a:avLst/>
          </a:prstGeom>
          <a:noFill/>
          <a:ln w="9525">
            <a:noFill/>
            <a:miter lim="800000"/>
            <a:headEnd/>
            <a:tailEnd/>
          </a:ln>
        </p:spPr>
      </p:pic>
      <p:pic>
        <p:nvPicPr>
          <p:cNvPr id="6" name="Picture 5" descr="Y:\Pictures\juno_champ.jpg"/>
          <p:cNvPicPr/>
          <p:nvPr/>
        </p:nvPicPr>
        <p:blipFill>
          <a:blip r:embed="rId4" cstate="print"/>
          <a:srcRect/>
          <a:stretch>
            <a:fillRect/>
          </a:stretch>
        </p:blipFill>
        <p:spPr bwMode="auto">
          <a:xfrm>
            <a:off x="3599892" y="6309320"/>
            <a:ext cx="1944216" cy="504056"/>
          </a:xfrm>
          <a:prstGeom prst="rect">
            <a:avLst/>
          </a:prstGeom>
          <a:noFill/>
          <a:ln w="9525">
            <a:noFill/>
            <a:miter lim="800000"/>
            <a:headEnd/>
            <a:tailEnd/>
          </a:ln>
        </p:spPr>
      </p:pic>
      <p:pic>
        <p:nvPicPr>
          <p:cNvPr id="7" name="Picture 4"/>
          <p:cNvPicPr>
            <a:picLocks noChangeArrowheads="1"/>
          </p:cNvPicPr>
          <p:nvPr/>
        </p:nvPicPr>
        <p:blipFill>
          <a:blip r:embed="rId5" cstate="print"/>
          <a:srcRect l="1935"/>
          <a:stretch>
            <a:fillRect/>
          </a:stretch>
        </p:blipFill>
        <p:spPr bwMode="auto">
          <a:xfrm>
            <a:off x="0" y="2244436"/>
            <a:ext cx="4100179" cy="2556000"/>
          </a:xfrm>
          <a:prstGeom prst="rect">
            <a:avLst/>
          </a:prstGeom>
          <a:noFill/>
          <a:ln w="9525">
            <a:noFill/>
            <a:miter lim="800000"/>
            <a:headEnd/>
            <a:tailEnd/>
          </a:ln>
        </p:spPr>
      </p:pic>
      <p:pic>
        <p:nvPicPr>
          <p:cNvPr id="52226" name="Picture 2" descr="http://www.phy.cam.ac.uk/development/future/futurepictures/pom_2008_5_8.jpg"/>
          <p:cNvPicPr>
            <a:picLocks noChangeAspect="1" noChangeArrowheads="1"/>
          </p:cNvPicPr>
          <p:nvPr/>
        </p:nvPicPr>
        <p:blipFill>
          <a:blip r:embed="rId6" cstate="print"/>
          <a:srcRect t="25266" r="7756" b="8146"/>
          <a:stretch>
            <a:fillRect/>
          </a:stretch>
        </p:blipFill>
        <p:spPr bwMode="auto">
          <a:xfrm>
            <a:off x="3795710" y="2244436"/>
            <a:ext cx="5364876" cy="2556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Y7 practical activity</a:t>
            </a:r>
            <a:endParaRPr lang="en-GB" dirty="0"/>
          </a:p>
        </p:txBody>
      </p:sp>
      <p:sp>
        <p:nvSpPr>
          <p:cNvPr id="3" name="Content Placeholder 2"/>
          <p:cNvSpPr>
            <a:spLocks noGrp="1"/>
          </p:cNvSpPr>
          <p:nvPr>
            <p:ph idx="1"/>
          </p:nvPr>
        </p:nvSpPr>
        <p:spPr/>
        <p:txBody>
          <a:bodyPr/>
          <a:lstStyle/>
          <a:p>
            <a:r>
              <a:rPr lang="en-GB" sz="2800" b="1" dirty="0" smtClean="0"/>
              <a:t>The task which follows is an adaptation of an activity which we do with our Y7, 8 visitors when they participate in the Cambridge Physics Experience</a:t>
            </a:r>
          </a:p>
          <a:p>
            <a:r>
              <a:rPr lang="en-GB" sz="2800" b="1" dirty="0" smtClean="0"/>
              <a:t>It can be done by individuals or teams, at home or in school, as a competition or just for fun, as your teachers  and your school’s circumstances require.</a:t>
            </a:r>
            <a:endParaRPr lang="en-GB" sz="28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scenario</a:t>
            </a:r>
            <a:endParaRPr lang="en-GB" dirty="0"/>
          </a:p>
        </p:txBody>
      </p:sp>
      <p:sp>
        <p:nvSpPr>
          <p:cNvPr id="3" name="Content Placeholder 2"/>
          <p:cNvSpPr>
            <a:spLocks noGrp="1"/>
          </p:cNvSpPr>
          <p:nvPr>
            <p:ph idx="4294967295"/>
          </p:nvPr>
        </p:nvSpPr>
        <p:spPr>
          <a:xfrm>
            <a:off x="0" y="1257300"/>
            <a:ext cx="8374063" cy="4067175"/>
          </a:xfrm>
        </p:spPr>
        <p:txBody>
          <a:bodyPr/>
          <a:lstStyle/>
          <a:p>
            <a:r>
              <a:rPr lang="en-GB" sz="2400" b="1" dirty="0" smtClean="0"/>
              <a:t>The CPE afternoon is themed round aspects of the ‘Mars Rover’ and groups look at different aspects of what goes into designing such a vehicle: some of the demonstrations are in a separate, accompanying presentation</a:t>
            </a:r>
          </a:p>
          <a:p>
            <a:r>
              <a:rPr lang="en-GB" sz="2400" b="1" dirty="0" smtClean="0"/>
              <a:t>Some of our visitors design and build powered model rovers from LEGO and then try then out in our mini Martian landscape of sand and boulders to see which design copes best with the terrain</a:t>
            </a:r>
          </a:p>
          <a:p>
            <a:r>
              <a:rPr lang="en-GB" sz="2400" b="1" dirty="0" smtClean="0"/>
              <a:t>Today we are suggesting experimentation with a miniature vehicle you can make from easily available domestic materials.</a:t>
            </a:r>
          </a:p>
          <a:p>
            <a:endParaRPr lang="en-GB" sz="24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SAFETY FIRST!</a:t>
            </a:r>
            <a:endParaRPr lang="en-GB" dirty="0"/>
          </a:p>
        </p:txBody>
      </p:sp>
      <p:sp>
        <p:nvSpPr>
          <p:cNvPr id="3" name="Content Placeholder 2"/>
          <p:cNvSpPr>
            <a:spLocks noGrp="1"/>
          </p:cNvSpPr>
          <p:nvPr>
            <p:ph idx="1"/>
          </p:nvPr>
        </p:nvSpPr>
        <p:spPr>
          <a:xfrm>
            <a:off x="343232" y="1366956"/>
            <a:ext cx="8374063" cy="4067175"/>
          </a:xfrm>
        </p:spPr>
        <p:txBody>
          <a:bodyPr/>
          <a:lstStyle/>
          <a:p>
            <a:r>
              <a:rPr lang="en-GB" sz="1800" b="1" dirty="0" smtClean="0"/>
              <a:t>Depending on exactly how you tackle this project, you may be doing some cutting of card or thin plastic; when you have finished, the ‘rover’ is driven by energy stored in an elastic band.  Both of these can pose hazards if you are careless, so:</a:t>
            </a:r>
          </a:p>
          <a:p>
            <a:r>
              <a:rPr lang="en-GB" sz="1800" b="1" dirty="0" smtClean="0"/>
              <a:t>Have a go at this </a:t>
            </a:r>
            <a:r>
              <a:rPr lang="en-GB" sz="1800" b="1" dirty="0"/>
              <a:t>at school </a:t>
            </a:r>
            <a:r>
              <a:rPr lang="en-GB" sz="1800" b="1" dirty="0" smtClean="0"/>
              <a:t>under the direction of a teacher, or if you are at home when a carer is around</a:t>
            </a:r>
          </a:p>
          <a:p>
            <a:r>
              <a:rPr lang="en-GB" sz="1800" b="1" dirty="0" smtClean="0"/>
              <a:t>Any cutting or making of holes in materials should be done only over a surface where damage does not matter; cut AWAY from yourself and NEVER hold an item in one hand while using a sharp implement on it with the other </a:t>
            </a:r>
          </a:p>
          <a:p>
            <a:r>
              <a:rPr lang="en-GB" sz="1800" b="1" dirty="0" smtClean="0"/>
              <a:t>Only wind up the rover a little at a time until you are sure of how it will perform: very tight rubber bands can snap and fly at you and send the driving rod spinning round uncontrollably. </a:t>
            </a:r>
            <a:r>
              <a:rPr lang="en-GB" sz="1800" b="1" smtClean="0"/>
              <a:t>Both can be </a:t>
            </a:r>
            <a:r>
              <a:rPr lang="en-GB" sz="1800" b="1" dirty="0" smtClean="0"/>
              <a:t>a danger for facial or eye injury</a:t>
            </a:r>
          </a:p>
          <a:p>
            <a:endParaRPr lang="en-GB" dirty="0"/>
          </a:p>
        </p:txBody>
      </p:sp>
    </p:spTree>
    <p:extLst>
      <p:ext uri="{BB962C8B-B14F-4D97-AF65-F5344CB8AC3E}">
        <p14:creationId xmlns:p14="http://schemas.microsoft.com/office/powerpoint/2010/main" val="1690686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Making the ROVER</a:t>
            </a:r>
            <a:endParaRPr lang="en-GB" dirty="0"/>
          </a:p>
        </p:txBody>
      </p:sp>
      <p:sp>
        <p:nvSpPr>
          <p:cNvPr id="5" name="Content Placeholder 4"/>
          <p:cNvSpPr>
            <a:spLocks noGrp="1"/>
          </p:cNvSpPr>
          <p:nvPr>
            <p:ph sz="half" idx="1"/>
          </p:nvPr>
        </p:nvSpPr>
        <p:spPr>
          <a:xfrm>
            <a:off x="302288" y="1366956"/>
            <a:ext cx="4110038" cy="4067175"/>
          </a:xfrm>
        </p:spPr>
        <p:txBody>
          <a:bodyPr/>
          <a:lstStyle/>
          <a:p>
            <a:r>
              <a:rPr lang="en-GB" sz="1800" b="1" dirty="0" smtClean="0"/>
              <a:t>Here is what we used when we built ours</a:t>
            </a:r>
          </a:p>
          <a:p>
            <a:r>
              <a:rPr lang="en-GB" sz="1800" b="1" dirty="0" smtClean="0"/>
              <a:t>Of course you can try other items, depending what is available and the ideas you may have for making a really agile rover: the STOUT rubber band needs to be about the same length as the cylindrical object on the right</a:t>
            </a:r>
          </a:p>
          <a:p>
            <a:r>
              <a:rPr lang="en-GB" sz="1800" b="1" dirty="0" smtClean="0"/>
              <a:t>In a later slide there are some hints and tips, as we don’t want you to waste your time ……. but do try experimenting as applying scientific ideas is always really good</a:t>
            </a:r>
            <a:endParaRPr lang="en-GB" sz="1800" b="1" dirty="0"/>
          </a:p>
        </p:txBody>
      </p:sp>
      <p:pic>
        <p:nvPicPr>
          <p:cNvPr id="2" name="Picture 2"/>
          <p:cNvPicPr>
            <a:picLocks noGrp="1" noChangeAspect="1" noChangeArrowheads="1"/>
          </p:cNvPicPr>
          <p:nvPr>
            <p:ph sz="half" idx="2"/>
          </p:nvPr>
        </p:nvPicPr>
        <p:blipFill>
          <a:blip r:embed="rId2" cstate="print"/>
          <a:srcRect/>
          <a:stretch>
            <a:fillRect/>
          </a:stretch>
        </p:blipFill>
        <p:spPr bwMode="auto">
          <a:xfrm>
            <a:off x="4544704" y="1910686"/>
            <a:ext cx="4380932" cy="3272193"/>
          </a:xfrm>
          <a:prstGeom prst="rect">
            <a:avLst/>
          </a:prstGeom>
          <a:noFill/>
          <a:ln w="9525">
            <a:noFill/>
            <a:miter lim="800000"/>
            <a:headEnd/>
            <a:tailEnd/>
          </a:ln>
          <a:effectLst/>
        </p:spPr>
      </p:pic>
    </p:spTree>
    <p:extLst>
      <p:ext uri="{BB962C8B-B14F-4D97-AF65-F5344CB8AC3E}">
        <p14:creationId xmlns:p14="http://schemas.microsoft.com/office/powerpoint/2010/main" val="32249422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to proceed 1</a:t>
            </a:r>
            <a:endParaRPr lang="en-GB" dirty="0"/>
          </a:p>
        </p:txBody>
      </p:sp>
      <p:sp>
        <p:nvSpPr>
          <p:cNvPr id="3" name="Content Placeholder 2"/>
          <p:cNvSpPr>
            <a:spLocks noGrp="1"/>
          </p:cNvSpPr>
          <p:nvPr>
            <p:ph sz="half" idx="1"/>
          </p:nvPr>
        </p:nvSpPr>
        <p:spPr/>
        <p:txBody>
          <a:bodyPr/>
          <a:lstStyle/>
          <a:p>
            <a:r>
              <a:rPr lang="en-GB" sz="2200" dirty="0" smtClean="0"/>
              <a:t>We poked a hole in each end of the curry pot, so that the rubber band can go right through (a big cotton reel or an item with a hole right through avoids this task.)</a:t>
            </a:r>
          </a:p>
          <a:p>
            <a:r>
              <a:rPr lang="en-GB" sz="2200" dirty="0" smtClean="0"/>
              <a:t>Then we threaded the band through both ends, anchoring one end with the small stick (matchstick is good). We secured this with some </a:t>
            </a:r>
            <a:r>
              <a:rPr lang="en-GB" sz="2200" dirty="0" err="1" smtClean="0"/>
              <a:t>Sellotape</a:t>
            </a:r>
            <a:r>
              <a:rPr lang="en-GB" sz="2200" dirty="0" smtClean="0"/>
              <a:t>, like this.</a:t>
            </a:r>
          </a:p>
          <a:p>
            <a:endParaRPr lang="en-GB" sz="2200" dirty="0"/>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5650173" y="1424725"/>
            <a:ext cx="2999185" cy="4623557"/>
          </a:xfrm>
          <a:prstGeom prst="rect">
            <a:avLst/>
          </a:prstGeom>
          <a:noFill/>
          <a:ln w="9525">
            <a:noFill/>
            <a:miter lim="800000"/>
            <a:headEnd/>
            <a:tailEnd/>
          </a:ln>
          <a:effectLst/>
        </p:spPr>
      </p:pic>
    </p:spTree>
    <p:extLst>
      <p:ext uri="{BB962C8B-B14F-4D97-AF65-F5344CB8AC3E}">
        <p14:creationId xmlns:p14="http://schemas.microsoft.com/office/powerpoint/2010/main" val="33738037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to proceed 2</a:t>
            </a:r>
            <a:endParaRPr lang="en-GB" dirty="0"/>
          </a:p>
        </p:txBody>
      </p:sp>
      <p:sp>
        <p:nvSpPr>
          <p:cNvPr id="4" name="Content Placeholder 3"/>
          <p:cNvSpPr>
            <a:spLocks noGrp="1"/>
          </p:cNvSpPr>
          <p:nvPr>
            <p:ph sz="half" idx="2"/>
          </p:nvPr>
        </p:nvSpPr>
        <p:spPr>
          <a:xfrm>
            <a:off x="4660261" y="1380603"/>
            <a:ext cx="4111625" cy="4067175"/>
          </a:xfrm>
        </p:spPr>
        <p:txBody>
          <a:bodyPr/>
          <a:lstStyle/>
          <a:p>
            <a:r>
              <a:rPr lang="en-GB" sz="2000" dirty="0" smtClean="0"/>
              <a:t>Here is the other end showing the reaction rod which drives the rover along.</a:t>
            </a:r>
          </a:p>
          <a:p>
            <a:r>
              <a:rPr lang="en-GB" sz="2000" dirty="0" smtClean="0"/>
              <a:t>Notice the yellow washer (made from the old margarine lid) . This is important : it is to make a gap between the reaction rod and the end surface to prevent too much rubbing and friction.</a:t>
            </a:r>
          </a:p>
          <a:p>
            <a:r>
              <a:rPr lang="en-GB" sz="2000" dirty="0" smtClean="0"/>
              <a:t>Wind up the reaction rod </a:t>
            </a:r>
            <a:r>
              <a:rPr lang="en-GB" sz="2000" b="1" i="1" dirty="0" smtClean="0"/>
              <a:t>just a bit </a:t>
            </a:r>
            <a:r>
              <a:rPr lang="en-GB" sz="2000" dirty="0" smtClean="0"/>
              <a:t>and put the rover on the floor: it should trundle along nicely. </a:t>
            </a:r>
            <a:r>
              <a:rPr lang="en-GB" sz="2000" b="1" dirty="0" smtClean="0"/>
              <a:t>DON’T </a:t>
            </a:r>
            <a:r>
              <a:rPr lang="en-GB" sz="2000" b="1" dirty="0" err="1" smtClean="0"/>
              <a:t>overwind</a:t>
            </a:r>
            <a:r>
              <a:rPr lang="en-GB" sz="2000" dirty="0" smtClean="0"/>
              <a:t> as broken bands and flying rods can injure.</a:t>
            </a:r>
            <a:endParaRPr lang="en-GB" sz="2000" dirty="0"/>
          </a:p>
        </p:txBody>
      </p:sp>
      <p:pic>
        <p:nvPicPr>
          <p:cNvPr id="3074" name="Picture 2"/>
          <p:cNvPicPr>
            <a:picLocks noGrp="1" noChangeAspect="1" noChangeArrowheads="1"/>
          </p:cNvPicPr>
          <p:nvPr>
            <p:ph sz="half" idx="1"/>
          </p:nvPr>
        </p:nvPicPr>
        <p:blipFill>
          <a:blip r:embed="rId2" cstate="print"/>
          <a:srcRect/>
          <a:stretch>
            <a:fillRect/>
          </a:stretch>
        </p:blipFill>
        <p:spPr bwMode="auto">
          <a:xfrm>
            <a:off x="384175" y="1859835"/>
            <a:ext cx="4110038" cy="3763804"/>
          </a:xfrm>
          <a:prstGeom prst="rect">
            <a:avLst/>
          </a:prstGeom>
          <a:noFill/>
          <a:ln w="9525">
            <a:noFill/>
            <a:miter lim="800000"/>
            <a:headEnd/>
            <a:tailEnd/>
          </a:ln>
          <a:effectLst/>
        </p:spPr>
      </p:pic>
    </p:spTree>
    <p:extLst>
      <p:ext uri="{BB962C8B-B14F-4D97-AF65-F5344CB8AC3E}">
        <p14:creationId xmlns:p14="http://schemas.microsoft.com/office/powerpoint/2010/main" val="14379221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next?</a:t>
            </a:r>
            <a:endParaRPr lang="en-GB" dirty="0"/>
          </a:p>
        </p:txBody>
      </p:sp>
      <p:sp>
        <p:nvSpPr>
          <p:cNvPr id="5" name="Content Placeholder 4"/>
          <p:cNvSpPr>
            <a:spLocks noGrp="1"/>
          </p:cNvSpPr>
          <p:nvPr>
            <p:ph idx="1"/>
          </p:nvPr>
        </p:nvSpPr>
        <p:spPr/>
        <p:txBody>
          <a:bodyPr/>
          <a:lstStyle/>
          <a:p>
            <a:r>
              <a:rPr lang="en-GB" b="1" dirty="0" smtClean="0"/>
              <a:t>Once  your rover is working then it is up to you and your teachers.</a:t>
            </a:r>
          </a:p>
          <a:p>
            <a:r>
              <a:rPr lang="en-GB" b="1" dirty="0" smtClean="0"/>
              <a:t>You might have a competition to see whose will climb the biggest obstacle or go the farthest (or whatever else you fancy!)</a:t>
            </a:r>
          </a:p>
          <a:p>
            <a:r>
              <a:rPr lang="en-GB" b="1" dirty="0" smtClean="0"/>
              <a:t>Such activity means that you can think about developments and improvements. </a:t>
            </a:r>
          </a:p>
          <a:p>
            <a:pPr>
              <a:buNone/>
            </a:pPr>
            <a:r>
              <a:rPr lang="en-GB" b="1" dirty="0" smtClean="0"/>
              <a:t>(The length of the rod might be important; we added the small rubber bands to ours to act as tyres ..... But it is up to your imagination)</a:t>
            </a:r>
          </a:p>
          <a:p>
            <a:r>
              <a:rPr lang="en-GB" b="1" dirty="0" smtClean="0"/>
              <a:t>Apart from that do have fun with this and we hope you may join us in Cambridge and work with our motorised rovers travelling </a:t>
            </a:r>
            <a:r>
              <a:rPr lang="en-GB" b="1" smtClean="0"/>
              <a:t>over our simulated </a:t>
            </a:r>
            <a:r>
              <a:rPr lang="en-GB" b="1" dirty="0" smtClean="0"/>
              <a:t>Martian landscape!</a:t>
            </a:r>
            <a:endParaRPr lang="en-GB" b="1" dirty="0"/>
          </a:p>
        </p:txBody>
      </p:sp>
    </p:spTree>
    <p:extLst>
      <p:ext uri="{BB962C8B-B14F-4D97-AF65-F5344CB8AC3E}">
        <p14:creationId xmlns:p14="http://schemas.microsoft.com/office/powerpoint/2010/main" val="3227927322"/>
      </p:ext>
    </p:extLst>
  </p:cSld>
  <p:clrMapOvr>
    <a:masterClrMapping/>
  </p:clrMapOvr>
</p:sld>
</file>

<file path=ppt/theme/theme1.xml><?xml version="1.0" encoding="utf-8"?>
<a:theme xmlns:a="http://schemas.openxmlformats.org/drawingml/2006/main" name="Cavendish">
  <a:themeElements>
    <a:clrScheme name="blank 1">
      <a:dk1>
        <a:srgbClr val="003E72"/>
      </a:dk1>
      <a:lt1>
        <a:srgbClr val="FFFFFF"/>
      </a:lt1>
      <a:dk2>
        <a:srgbClr val="FFFFFF"/>
      </a:dk2>
      <a:lt2>
        <a:srgbClr val="00B3BE"/>
      </a:lt2>
      <a:accent1>
        <a:srgbClr val="0073CF"/>
      </a:accent1>
      <a:accent2>
        <a:srgbClr val="E37222"/>
      </a:accent2>
      <a:accent3>
        <a:srgbClr val="FFFFFF"/>
      </a:accent3>
      <a:accent4>
        <a:srgbClr val="003460"/>
      </a:accent4>
      <a:accent5>
        <a:srgbClr val="AABCE4"/>
      </a:accent5>
      <a:accent6>
        <a:srgbClr val="CE671E"/>
      </a:accent6>
      <a:hlink>
        <a:srgbClr val="58A618"/>
      </a:hlink>
      <a:folHlink>
        <a:srgbClr val="8E258D"/>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3E72"/>
        </a:dk1>
        <a:lt1>
          <a:srgbClr val="FFFFFF"/>
        </a:lt1>
        <a:dk2>
          <a:srgbClr val="FFFFFF"/>
        </a:dk2>
        <a:lt2>
          <a:srgbClr val="00B3BE"/>
        </a:lt2>
        <a:accent1>
          <a:srgbClr val="0073CF"/>
        </a:accent1>
        <a:accent2>
          <a:srgbClr val="E37222"/>
        </a:accent2>
        <a:accent3>
          <a:srgbClr val="FFFFFF"/>
        </a:accent3>
        <a:accent4>
          <a:srgbClr val="003460"/>
        </a:accent4>
        <a:accent5>
          <a:srgbClr val="AABCE4"/>
        </a:accent5>
        <a:accent6>
          <a:srgbClr val="CE671E"/>
        </a:accent6>
        <a:hlink>
          <a:srgbClr val="58A618"/>
        </a:hlink>
        <a:folHlink>
          <a:srgbClr val="8E258D"/>
        </a:folHlink>
      </a:clrScheme>
      <a:clrMap bg1="lt1" tx1="dk1" bg2="lt2" tx2="dk2" accent1="accent1" accent2="accent2" accent3="accent3" accent4="accent4" accent5="accent5" accent6="accent6" hlink="hlink" folHlink="folHlink"/>
    </a:extraClrScheme>
    <a:extraClrScheme>
      <a:clrScheme name="blank 2">
        <a:dk1>
          <a:srgbClr val="003E72"/>
        </a:dk1>
        <a:lt1>
          <a:srgbClr val="FFFFFF"/>
        </a:lt1>
        <a:dk2>
          <a:srgbClr val="FFFFFF"/>
        </a:dk2>
        <a:lt2>
          <a:srgbClr val="83AFB4"/>
        </a:lt2>
        <a:accent1>
          <a:srgbClr val="6AADE4"/>
        </a:accent1>
        <a:accent2>
          <a:srgbClr val="EFBD47"/>
        </a:accent2>
        <a:accent3>
          <a:srgbClr val="FFFFFF"/>
        </a:accent3>
        <a:accent4>
          <a:srgbClr val="003460"/>
        </a:accent4>
        <a:accent5>
          <a:srgbClr val="B9D3EF"/>
        </a:accent5>
        <a:accent6>
          <a:srgbClr val="D9AB3F"/>
        </a:accent6>
        <a:hlink>
          <a:srgbClr val="A8B400"/>
        </a:hlink>
        <a:folHlink>
          <a:srgbClr val="6A4061"/>
        </a:folHlink>
      </a:clrScheme>
      <a:clrMap bg1="lt1" tx1="dk1" bg2="lt2" tx2="dk2" accent1="accent1" accent2="accent2" accent3="accent3" accent4="accent4" accent5="accent5" accent6="accent6" hlink="hlink" folHlink="folHlink"/>
    </a:extraClrScheme>
    <a:extraClrScheme>
      <a:clrScheme name="blank 3">
        <a:dk1>
          <a:srgbClr val="003E72"/>
        </a:dk1>
        <a:lt1>
          <a:srgbClr val="FFFFFF"/>
        </a:lt1>
        <a:dk2>
          <a:srgbClr val="FFFFFF"/>
        </a:dk2>
        <a:lt2>
          <a:srgbClr val="156570"/>
        </a:lt2>
        <a:accent1>
          <a:srgbClr val="003E72"/>
        </a:accent1>
        <a:accent2>
          <a:srgbClr val="C84E00"/>
        </a:accent2>
        <a:accent3>
          <a:srgbClr val="FFFFFF"/>
        </a:accent3>
        <a:accent4>
          <a:srgbClr val="003460"/>
        </a:accent4>
        <a:accent5>
          <a:srgbClr val="AAAFBC"/>
        </a:accent5>
        <a:accent6>
          <a:srgbClr val="B54600"/>
        </a:accent6>
        <a:hlink>
          <a:srgbClr val="435125"/>
        </a:hlink>
        <a:folHlink>
          <a:srgbClr val="412D5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4763</TotalTime>
  <Words>705</Words>
  <Application>Microsoft Office PowerPoint</Application>
  <PresentationFormat>On-screen Show (4:3)</PresentationFormat>
  <Paragraphs>32</Paragraphs>
  <Slides>8</Slides>
  <Notes>1</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Cavendish</vt:lpstr>
      <vt:lpstr>The Cavendish Laboratory Cambridge Physics experience: on line</vt:lpstr>
      <vt:lpstr>Y7 practical activity</vt:lpstr>
      <vt:lpstr>The scenario</vt:lpstr>
      <vt:lpstr>SAFETY FIRST!</vt:lpstr>
      <vt:lpstr>Making the ROVER</vt:lpstr>
      <vt:lpstr>How to proceed 1</vt:lpstr>
      <vt:lpstr>How to proceed 2</vt:lpstr>
      <vt:lpstr>What next?</vt:lpstr>
    </vt:vector>
  </TitlesOfParts>
  <Company>University of Cambridge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Cavendish Laboratory’s Most Famous Experiments</dc:title>
  <dc:creator>Lisa Jardine-Wright</dc:creator>
  <cp:lastModifiedBy>scm71</cp:lastModifiedBy>
  <cp:revision>160</cp:revision>
  <cp:lastPrinted>1601-01-01T00:00:00Z</cp:lastPrinted>
  <dcterms:created xsi:type="dcterms:W3CDTF">2012-03-19T12:29:08Z</dcterms:created>
  <dcterms:modified xsi:type="dcterms:W3CDTF">2020-11-17T15:11:35Z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