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2"/>
    <a:srgbClr val="000000"/>
    <a:srgbClr val="00305C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8571" autoAdjust="0"/>
  </p:normalViewPr>
  <p:slideViewPr>
    <p:cSldViewPr snapToGrid="0" snapToObjects="1">
      <p:cViewPr varScale="1">
        <p:scale>
          <a:sx n="96" d="100"/>
          <a:sy n="96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0193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FA-4A53-ACE8-4D530550458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BFA-4A53-ACE8-4D5305504589}"/>
              </c:ext>
            </c:extLst>
          </c:dPt>
          <c:dPt>
            <c:idx val="6"/>
            <c:invertIfNegative val="0"/>
            <c:bubble3D val="0"/>
            <c:spPr>
              <a:solidFill>
                <a:srgbClr val="8F25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FA-4A53-ACE8-4D5305504589}"/>
              </c:ext>
            </c:extLst>
          </c:dPt>
          <c:dLbls>
            <c:numFmt formatCode="&quot;£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 Qualification</c:v>
                </c:pt>
                <c:pt idx="1">
                  <c:v>A-Levels</c:v>
                </c:pt>
                <c:pt idx="2">
                  <c:v>L4 Apprentice</c:v>
                </c:pt>
                <c:pt idx="3">
                  <c:v>Non-Russell</c:v>
                </c:pt>
                <c:pt idx="4">
                  <c:v>L5 Apprentice</c:v>
                </c:pt>
                <c:pt idx="5">
                  <c:v>Russell Group</c:v>
                </c:pt>
                <c:pt idx="6">
                  <c:v>Oxbridge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696000</c:v>
                </c:pt>
                <c:pt idx="1">
                  <c:v>973000</c:v>
                </c:pt>
                <c:pt idx="2">
                  <c:v>1377000</c:v>
                </c:pt>
                <c:pt idx="3">
                  <c:v>1385000</c:v>
                </c:pt>
                <c:pt idx="4">
                  <c:v>1437000</c:v>
                </c:pt>
                <c:pt idx="5">
                  <c:v>1598000</c:v>
                </c:pt>
                <c:pt idx="6" formatCode="#,##0">
                  <c:v>1788000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FA-4A53-ACE8-4D53055045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 Qualification</c:v>
                </c:pt>
                <c:pt idx="1">
                  <c:v>A-Levels</c:v>
                </c:pt>
                <c:pt idx="2">
                  <c:v>L4 Apprentice</c:v>
                </c:pt>
                <c:pt idx="3">
                  <c:v>Non-Russell</c:v>
                </c:pt>
                <c:pt idx="4">
                  <c:v>L5 Apprentice</c:v>
                </c:pt>
                <c:pt idx="5">
                  <c:v>Russell Group</c:v>
                </c:pt>
                <c:pt idx="6">
                  <c:v>Oxbridge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BFA-4A53-ACE8-4D53055045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 Qualification</c:v>
                </c:pt>
                <c:pt idx="1">
                  <c:v>A-Levels</c:v>
                </c:pt>
                <c:pt idx="2">
                  <c:v>L4 Apprentice</c:v>
                </c:pt>
                <c:pt idx="3">
                  <c:v>Non-Russell</c:v>
                </c:pt>
                <c:pt idx="4">
                  <c:v>L5 Apprentice</c:v>
                </c:pt>
                <c:pt idx="5">
                  <c:v>Russell Group</c:v>
                </c:pt>
                <c:pt idx="6">
                  <c:v>Oxbridge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BFA-4A53-ACE8-4D53055045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4525696"/>
        <c:axId val="264527232"/>
      </c:barChart>
      <c:catAx>
        <c:axId val="26452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600" b="1" i="0" u="none" strike="noStrike" kern="1200" baseline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527232"/>
        <c:crosses val="autoZero"/>
        <c:auto val="1"/>
        <c:lblAlgn val="ctr"/>
        <c:lblOffset val="100"/>
        <c:noMultiLvlLbl val="0"/>
      </c:catAx>
      <c:valAx>
        <c:axId val="264527232"/>
        <c:scaling>
          <c:orientation val="minMax"/>
        </c:scaling>
        <c:delete val="0"/>
        <c:axPos val="b"/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5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F7CD74-C48C-4245-8CCF-DBB38E00D5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36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DBF5C9-71CC-4BAE-ACF8-C9460A22DB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92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B0F9B-422B-4DF9-964A-ADE60F0616B8}" type="slidenum">
              <a:rPr lang="en-GB"/>
              <a:pPr/>
              <a:t>1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BF5C9-71CC-4BAE-ACF8-C9460A22DB8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8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 descr="Y:\Pictures\juno_champ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892" y="630932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7073296" y="6312129"/>
            <a:ext cx="1372428" cy="462745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r>
              <a:rPr lang="en-GB" sz="1400" b="1" dirty="0" smtClean="0">
                <a:solidFill>
                  <a:schemeClr val="tx1"/>
                </a:solidFill>
              </a:rPr>
              <a:t>Cavendish</a:t>
            </a:r>
          </a:p>
          <a:p>
            <a:pPr algn="r"/>
            <a:r>
              <a:rPr lang="en-GB" sz="1400" b="1" dirty="0" smtClean="0">
                <a:solidFill>
                  <a:schemeClr val="tx1"/>
                </a:solidFill>
              </a:rPr>
              <a:t>Laboratory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cro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72843" y="6325983"/>
            <a:ext cx="430090" cy="44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5A11B8-44B0-4662-A214-3AC75634F7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0DFDDC-DED2-4D97-9D73-1E3977CF82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E4F651-B6DC-4723-BE57-D2C2DA7344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7073296" y="6312129"/>
            <a:ext cx="1372428" cy="462745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Cavendish</a:t>
            </a:r>
          </a:p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Laboratory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croc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72843" y="6325983"/>
            <a:ext cx="430090" cy="447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3565" y="285009"/>
            <a:ext cx="6199178" cy="1258785"/>
          </a:xfrm>
        </p:spPr>
        <p:txBody>
          <a:bodyPr/>
          <a:lstStyle/>
          <a:p>
            <a:pPr algn="r"/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Cavendish Laboratory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Cambridge Physics experience: on line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968" y="5327374"/>
            <a:ext cx="8497775" cy="627417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2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Dr Steve Martin  </a:t>
            </a:r>
            <a:r>
              <a:rPr lang="en-US" sz="1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(based on a presentation by Katherine Drew, Fitzwilliam  College)</a:t>
            </a:r>
            <a:endParaRPr lang="en-US" sz="12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Y:\Pictures\juno_cham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892" y="630932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4" cstate="print"/>
          <a:srcRect l="1935"/>
          <a:stretch>
            <a:fillRect/>
          </a:stretch>
        </p:blipFill>
        <p:spPr bwMode="auto">
          <a:xfrm>
            <a:off x="0" y="2244436"/>
            <a:ext cx="4100179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phy.cam.ac.uk/development/future/futurepictures/pom_2008_5_8.jpg"/>
          <p:cNvPicPr>
            <a:picLocks noChangeAspect="1" noChangeArrowheads="1"/>
          </p:cNvPicPr>
          <p:nvPr/>
        </p:nvPicPr>
        <p:blipFill>
          <a:blip r:embed="rId5" cstate="print"/>
          <a:srcRect t="25266" r="7756" b="8146"/>
          <a:stretch>
            <a:fillRect/>
          </a:stretch>
        </p:blipFill>
        <p:spPr bwMode="auto">
          <a:xfrm>
            <a:off x="3795710" y="2244436"/>
            <a:ext cx="5364876" cy="2556000"/>
          </a:xfrm>
          <a:prstGeom prst="rect">
            <a:avLst/>
          </a:prstGeom>
          <a:noFill/>
        </p:spPr>
      </p:pic>
      <p:pic>
        <p:nvPicPr>
          <p:cNvPr id="7170" name="Picture 2" descr="Athena Swan Gold n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" y="6227162"/>
            <a:ext cx="1104900" cy="6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196752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smtClean="0"/>
              <a:t>How do I pay?</a:t>
            </a:r>
            <a:endParaRPr lang="en-GB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28800"/>
            <a:ext cx="8229600" cy="41959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987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Tuition</a:t>
            </a:r>
          </a:p>
          <a:p>
            <a:pPr lvl="1"/>
            <a:r>
              <a:rPr lang="en-GB" kern="0" dirty="0" smtClean="0"/>
              <a:t>Government loan</a:t>
            </a:r>
          </a:p>
          <a:p>
            <a:pPr lvl="1"/>
            <a:r>
              <a:rPr lang="en-GB" kern="0" dirty="0" smtClean="0"/>
              <a:t>Full cost</a:t>
            </a:r>
          </a:p>
          <a:p>
            <a:pPr>
              <a:lnSpc>
                <a:spcPct val="150000"/>
              </a:lnSpc>
            </a:pPr>
            <a:r>
              <a:rPr lang="en-GB" kern="0" dirty="0" smtClean="0"/>
              <a:t>Living costs</a:t>
            </a:r>
          </a:p>
          <a:p>
            <a:pPr lvl="1"/>
            <a:r>
              <a:rPr lang="en-GB" kern="0" dirty="0" smtClean="0"/>
              <a:t>Government loan</a:t>
            </a:r>
          </a:p>
          <a:p>
            <a:pPr lvl="1"/>
            <a:r>
              <a:rPr lang="en-GB" kern="0" dirty="0" smtClean="0"/>
              <a:t>Household income dependent</a:t>
            </a:r>
          </a:p>
          <a:p>
            <a:pPr lvl="1"/>
            <a:r>
              <a:rPr lang="en-GB" kern="0" dirty="0" smtClean="0"/>
              <a:t>College and University bursaries</a:t>
            </a:r>
          </a:p>
          <a:p>
            <a:pPr marL="271463" lvl="1" indent="0">
              <a:buNone/>
            </a:pPr>
            <a:r>
              <a:rPr lang="en-GB" b="1" dirty="0"/>
              <a:t>NO UPFRONT COST</a:t>
            </a:r>
            <a:endParaRPr lang="en-GB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8058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Finance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obvious concern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b="1" dirty="0" smtClean="0"/>
              <a:t>REPAYMENT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33925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00333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3E72"/>
                </a:solidFill>
              </a:rPr>
              <a:t>“Debt”</a:t>
            </a:r>
            <a:endParaRPr lang="en-GB" kern="0" dirty="0">
              <a:solidFill>
                <a:srgbClr val="003E7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60848"/>
            <a:ext cx="4438650" cy="4442121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kern="0" smtClean="0"/>
              <a:t>Doesn’t</a:t>
            </a:r>
            <a:r>
              <a:rPr lang="en-GB" kern="0" smtClean="0"/>
              <a:t> effect Credit Rating</a:t>
            </a:r>
          </a:p>
          <a:p>
            <a:pPr>
              <a:lnSpc>
                <a:spcPct val="150000"/>
              </a:lnSpc>
            </a:pPr>
            <a:r>
              <a:rPr lang="en-GB" kern="0" smtClean="0"/>
              <a:t>Repaid </a:t>
            </a:r>
            <a:r>
              <a:rPr lang="en-GB" b="1" kern="0" smtClean="0"/>
              <a:t>only</a:t>
            </a:r>
            <a:r>
              <a:rPr lang="en-GB" kern="0" smtClean="0"/>
              <a:t> when</a:t>
            </a:r>
          </a:p>
          <a:p>
            <a:pPr lvl="1"/>
            <a:r>
              <a:rPr lang="en-GB" kern="0" smtClean="0"/>
              <a:t>Graduated</a:t>
            </a:r>
          </a:p>
          <a:p>
            <a:pPr lvl="1"/>
            <a:r>
              <a:rPr lang="en-GB" kern="0" smtClean="0"/>
              <a:t>Earning more than £25,000</a:t>
            </a:r>
          </a:p>
          <a:p>
            <a:pPr>
              <a:lnSpc>
                <a:spcPct val="160000"/>
              </a:lnSpc>
            </a:pPr>
            <a:r>
              <a:rPr lang="en-GB" kern="0" smtClean="0"/>
              <a:t>“Graduate Tax”</a:t>
            </a:r>
          </a:p>
          <a:p>
            <a:pPr>
              <a:lnSpc>
                <a:spcPct val="160000"/>
              </a:lnSpc>
            </a:pPr>
            <a:r>
              <a:rPr lang="en-GB" kern="0" smtClean="0"/>
              <a:t>Written off after 30 years</a:t>
            </a:r>
            <a:endParaRPr lang="en-GB" kern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79" y="3077015"/>
            <a:ext cx="3651821" cy="19813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8058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Repayment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96752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3E72"/>
                </a:solidFill>
              </a:rPr>
              <a:t>How much do I pay back?</a:t>
            </a:r>
            <a:endParaRPr lang="en-GB" kern="0" dirty="0">
              <a:solidFill>
                <a:srgbClr val="003E7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96028"/>
              </p:ext>
            </p:extLst>
          </p:nvPr>
        </p:nvGraphicFramePr>
        <p:xfrm>
          <a:off x="732151" y="1862693"/>
          <a:ext cx="7666413" cy="388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471">
                  <a:extLst>
                    <a:ext uri="{9D8B030D-6E8A-4147-A177-3AD203B41FA5}">
                      <a16:colId xmlns:a16="http://schemas.microsoft.com/office/drawing/2014/main" xmlns="" val="848285351"/>
                    </a:ext>
                  </a:extLst>
                </a:gridCol>
                <a:gridCol w="2555471">
                  <a:extLst>
                    <a:ext uri="{9D8B030D-6E8A-4147-A177-3AD203B41FA5}">
                      <a16:colId xmlns:a16="http://schemas.microsoft.com/office/drawing/2014/main" xmlns="" val="4083891625"/>
                    </a:ext>
                  </a:extLst>
                </a:gridCol>
                <a:gridCol w="2555471">
                  <a:extLst>
                    <a:ext uri="{9D8B030D-6E8A-4147-A177-3AD203B41FA5}">
                      <a16:colId xmlns:a16="http://schemas.microsoft.com/office/drawing/2014/main" xmlns="" val="3358148134"/>
                    </a:ext>
                  </a:extLst>
                </a:gridCol>
              </a:tblGrid>
              <a:tr h="9809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Annual Income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Monthly Salary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Monthly Repayment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483916"/>
                  </a:ext>
                </a:extLst>
              </a:tr>
              <a:tr h="61175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Up to £25,000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£2,083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321433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£27,000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£15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4344118"/>
                  </a:ext>
                </a:extLst>
              </a:tr>
              <a:tr h="5695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384899"/>
                  </a:ext>
                </a:extLst>
              </a:tr>
              <a:tr h="5484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£2,916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£74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7869177"/>
                  </a:ext>
                </a:extLst>
              </a:tr>
              <a:tr h="56956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£40,000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£3,333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£112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15130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18058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Repayment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3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760" y="398463"/>
            <a:ext cx="8009890" cy="423862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442369"/>
            <a:ext cx="8229600" cy="6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3E72"/>
                </a:solidFill>
              </a:rPr>
              <a:t>Reasons not to go to university</a:t>
            </a:r>
            <a:endParaRPr lang="en-GB" kern="0" dirty="0">
              <a:solidFill>
                <a:srgbClr val="003E7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204865"/>
            <a:ext cx="8229600" cy="33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400" kern="0" dirty="0" smtClean="0"/>
              <a:t>Good:</a:t>
            </a:r>
          </a:p>
          <a:p>
            <a:r>
              <a:rPr lang="en-GB" sz="2400" kern="0" dirty="0" smtClean="0"/>
              <a:t>Won’t enjoy it</a:t>
            </a:r>
          </a:p>
          <a:p>
            <a:r>
              <a:rPr lang="en-GB" sz="2400" kern="0" dirty="0" smtClean="0"/>
              <a:t>Want to do an apprenticeship</a:t>
            </a:r>
          </a:p>
          <a:p>
            <a:r>
              <a:rPr lang="en-GB" sz="2400" kern="0" dirty="0" smtClean="0"/>
              <a:t>Don’t want to study any more</a:t>
            </a:r>
            <a:endParaRPr lang="en-GB" sz="2400" kern="0" dirty="0"/>
          </a:p>
          <a:p>
            <a:pPr marL="0" indent="0">
              <a:buFontTx/>
              <a:buNone/>
            </a:pPr>
            <a:r>
              <a:rPr lang="en-GB" sz="2400" kern="0" dirty="0"/>
              <a:t>B</a:t>
            </a:r>
            <a:r>
              <a:rPr lang="en-GB" sz="2400" kern="0" dirty="0" smtClean="0"/>
              <a:t>ad:</a:t>
            </a:r>
          </a:p>
          <a:p>
            <a:r>
              <a:rPr lang="en-GB" sz="2400" kern="0" dirty="0" smtClean="0"/>
              <a:t>You don’t think you can afford it</a:t>
            </a:r>
          </a:p>
          <a:p>
            <a:r>
              <a:rPr lang="en-GB" sz="2400" kern="0" dirty="0" smtClean="0"/>
              <a:t>Worried you won’t fit in</a:t>
            </a:r>
          </a:p>
          <a:p>
            <a:r>
              <a:rPr lang="en-GB" sz="2400" kern="0" dirty="0" smtClean="0"/>
              <a:t>No subject for you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67253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6835" y="1708150"/>
            <a:ext cx="8374063" cy="4067175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b="1" dirty="0" smtClean="0"/>
              <a:t>QUESTIONS?</a:t>
            </a:r>
          </a:p>
          <a:p>
            <a:pPr marL="0" indent="0" algn="ctr">
              <a:buNone/>
            </a:pPr>
            <a:r>
              <a:rPr lang="en-GB" sz="3200" b="1" dirty="0" smtClean="0"/>
              <a:t>Have you booked </a:t>
            </a:r>
            <a:r>
              <a:rPr lang="en-GB" sz="3200" b="1" smtClean="0"/>
              <a:t>your on-line Q&amp;A </a:t>
            </a:r>
            <a:r>
              <a:rPr lang="en-GB" sz="3200" b="1" dirty="0" smtClean="0"/>
              <a:t>session with the Cavendish outreach team?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7952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might you be heading after school?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Work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Gap year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University</a:t>
            </a:r>
          </a:p>
          <a:p>
            <a:endParaRPr lang="en-GB" dirty="0"/>
          </a:p>
        </p:txBody>
      </p:sp>
      <p:pic>
        <p:nvPicPr>
          <p:cNvPr id="6" name="Picture 2" descr="Doors, Choices, Choose, Open, Decision, Opport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64" y="2555200"/>
            <a:ext cx="4564563" cy="24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Deeper study</a:t>
            </a:r>
          </a:p>
          <a:p>
            <a:pPr lvl="1"/>
            <a:r>
              <a:rPr lang="en-GB" sz="2800" dirty="0"/>
              <a:t>Research and taught</a:t>
            </a:r>
          </a:p>
          <a:p>
            <a:pPr lvl="1"/>
            <a:r>
              <a:rPr lang="en-GB" sz="2800" dirty="0"/>
              <a:t>Transferable skills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Gain a degree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Move away from home</a:t>
            </a:r>
          </a:p>
        </p:txBody>
      </p:sp>
      <p:pic>
        <p:nvPicPr>
          <p:cNvPr id="4" name="Picture 2" descr="Scanning Electron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32" y="2966608"/>
            <a:ext cx="3505068" cy="2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Independence</a:t>
            </a:r>
          </a:p>
          <a:p>
            <a:pPr>
              <a:lnSpc>
                <a:spcPct val="150000"/>
              </a:lnSpc>
            </a:pPr>
            <a:r>
              <a:rPr lang="en-GB" dirty="0"/>
              <a:t>Meet new people</a:t>
            </a:r>
          </a:p>
          <a:p>
            <a:pPr>
              <a:lnSpc>
                <a:spcPct val="150000"/>
              </a:lnSpc>
            </a:pPr>
            <a:r>
              <a:rPr lang="en-GB" dirty="0"/>
              <a:t>Try new things</a:t>
            </a:r>
          </a:p>
          <a:p>
            <a:pPr>
              <a:lnSpc>
                <a:spcPct val="150000"/>
              </a:lnSpc>
            </a:pPr>
            <a:r>
              <a:rPr lang="en-GB" dirty="0"/>
              <a:t>Study what you love</a:t>
            </a:r>
          </a:p>
          <a:p>
            <a:pPr>
              <a:lnSpc>
                <a:spcPct val="150000"/>
              </a:lnSpc>
            </a:pPr>
            <a:r>
              <a:rPr lang="en-GB" dirty="0"/>
              <a:t>Better job prospects</a:t>
            </a:r>
          </a:p>
        </p:txBody>
      </p:sp>
      <p:pic>
        <p:nvPicPr>
          <p:cNvPr id="4" name="Picture 2" descr="Image result for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18" y="2226365"/>
            <a:ext cx="5187805" cy="29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8463"/>
            <a:ext cx="8375650" cy="423862"/>
          </a:xfrm>
        </p:spPr>
        <p:txBody>
          <a:bodyPr/>
          <a:lstStyle/>
          <a:p>
            <a:r>
              <a:rPr lang="en-GB" dirty="0" smtClean="0"/>
              <a:t>What’s in it for you?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46317"/>
              </p:ext>
            </p:extLst>
          </p:nvPr>
        </p:nvGraphicFramePr>
        <p:xfrm>
          <a:off x="217663" y="1542659"/>
          <a:ext cx="7758488" cy="324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411">
                  <a:extLst>
                    <a:ext uri="{9D8B030D-6E8A-4147-A177-3AD203B41FA5}">
                      <a16:colId xmlns="" xmlns:a16="http://schemas.microsoft.com/office/drawing/2014/main" val="2489467053"/>
                    </a:ext>
                  </a:extLst>
                </a:gridCol>
                <a:gridCol w="1836359">
                  <a:extLst>
                    <a:ext uri="{9D8B030D-6E8A-4147-A177-3AD203B41FA5}">
                      <a16:colId xmlns="" xmlns:a16="http://schemas.microsoft.com/office/drawing/2014/main" val="1638302012"/>
                    </a:ext>
                  </a:extLst>
                </a:gridCol>
                <a:gridCol w="1836359">
                  <a:extLst>
                    <a:ext uri="{9D8B030D-6E8A-4147-A177-3AD203B41FA5}">
                      <a16:colId xmlns="" xmlns:a16="http://schemas.microsoft.com/office/drawing/2014/main" val="3103419119"/>
                    </a:ext>
                  </a:extLst>
                </a:gridCol>
                <a:gridCol w="1836359">
                  <a:extLst>
                    <a:ext uri="{9D8B030D-6E8A-4147-A177-3AD203B41FA5}">
                      <a16:colId xmlns="" xmlns:a16="http://schemas.microsoft.com/office/drawing/2014/main" val="2909804318"/>
                    </a:ext>
                  </a:extLst>
                </a:gridCol>
              </a:tblGrid>
              <a:tr h="1093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019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(%) Employment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019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(%) High Skill Employment 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019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Average</a:t>
                      </a: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Salary (yearly)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019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6865375"/>
                  </a:ext>
                </a:extLst>
              </a:tr>
              <a:tr h="717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Non-Graduates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019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2483024"/>
                  </a:ext>
                </a:extLst>
              </a:tr>
              <a:tr h="717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Graduates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019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6227657"/>
                  </a:ext>
                </a:extLst>
              </a:tr>
              <a:tr h="717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Post-Grads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019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684107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664" y="5074034"/>
            <a:ext cx="774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for Education: Graduate Market Labour Statistics 2016 </a:t>
            </a:r>
            <a:b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(Published April 2017)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8058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3087" y="2938178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prstClr val="white"/>
                </a:solidFill>
              </a:rPr>
              <a:t>70%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4560" y="2932278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prstClr val="white"/>
                </a:solidFill>
              </a:rPr>
              <a:t>22%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8335" y="2932278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prstClr val="white"/>
                </a:solidFill>
              </a:rPr>
              <a:t>£22.5k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3086" y="3563273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prstClr val="white"/>
                </a:solidFill>
              </a:rPr>
              <a:t>86%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536" y="3605342"/>
            <a:ext cx="161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9207" y="3563273"/>
            <a:ext cx="161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£32k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6062" y="4196315"/>
            <a:ext cx="161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89%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2725" y="4193666"/>
            <a:ext cx="161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78%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4438" y="4197954"/>
            <a:ext cx="161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£38k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760" y="398463"/>
            <a:ext cx="7755890" cy="423862"/>
          </a:xfrm>
        </p:spPr>
        <p:txBody>
          <a:bodyPr/>
          <a:lstStyle/>
          <a:p>
            <a:r>
              <a:rPr lang="en-GB" dirty="0" smtClean="0"/>
              <a:t>Over a lifetime …….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19592" y="1452629"/>
            <a:ext cx="7253314" cy="3376423"/>
            <a:chOff x="1505976" y="661322"/>
            <a:chExt cx="7253314" cy="33764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3125" t="29966" r="13879" b="28028"/>
            <a:stretch/>
          </p:blipFill>
          <p:spPr>
            <a:xfrm>
              <a:off x="1505976" y="661322"/>
              <a:ext cx="5555661" cy="285413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64184" t="83819" r="28197" b="11267"/>
            <a:stretch/>
          </p:blipFill>
          <p:spPr>
            <a:xfrm>
              <a:off x="6920964" y="1067533"/>
              <a:ext cx="1838326" cy="3333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71527" t="83936" r="22301" b="11127"/>
            <a:stretch/>
          </p:blipFill>
          <p:spPr>
            <a:xfrm>
              <a:off x="6920964" y="1610457"/>
              <a:ext cx="1489049" cy="3349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77448" t="83819" r="14933" b="11267"/>
            <a:stretch/>
          </p:blipFill>
          <p:spPr>
            <a:xfrm>
              <a:off x="6920964" y="2324039"/>
              <a:ext cx="1838326" cy="3333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46366" y="3325752"/>
              <a:ext cx="4862870" cy="7119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2006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2015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82" y="5001236"/>
            <a:ext cx="5547841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00" y="398463"/>
            <a:ext cx="7816850" cy="423862"/>
          </a:xfrm>
        </p:spPr>
        <p:txBody>
          <a:bodyPr/>
          <a:lstStyle/>
          <a:p>
            <a:r>
              <a:rPr lang="en-GB" dirty="0" smtClean="0"/>
              <a:t>Where matters too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05075287"/>
              </p:ext>
            </p:extLst>
          </p:nvPr>
        </p:nvGraphicFramePr>
        <p:xfrm>
          <a:off x="808804" y="1288099"/>
          <a:ext cx="6648636" cy="332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75" y="4440115"/>
            <a:ext cx="607823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8463"/>
            <a:ext cx="8375650" cy="423862"/>
          </a:xfrm>
        </p:spPr>
        <p:txBody>
          <a:bodyPr/>
          <a:lstStyle/>
          <a:p>
            <a:r>
              <a:rPr lang="en-GB" dirty="0" smtClean="0"/>
              <a:t>CRUNCH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600" y="2651760"/>
            <a:ext cx="8374063" cy="3123565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b="1" dirty="0" smtClean="0"/>
              <a:t>HOW CAN I AFFORD UNIVERSITY?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1430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96752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smtClean="0"/>
              <a:t>What do I pay?</a:t>
            </a:r>
            <a:endParaRPr lang="en-GB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04864"/>
            <a:ext cx="4448706" cy="3921299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kern="0" dirty="0" smtClean="0"/>
              <a:t>Tuition fees (£9,250 per year)</a:t>
            </a:r>
            <a:endParaRPr lang="en-GB" kern="0" dirty="0" smtClean="0"/>
          </a:p>
          <a:p>
            <a:pPr>
              <a:lnSpc>
                <a:spcPct val="150000"/>
              </a:lnSpc>
            </a:pPr>
            <a:r>
              <a:rPr lang="en-GB" b="1" kern="0" dirty="0" smtClean="0"/>
              <a:t>Personal costs (£8,200 per year)</a:t>
            </a:r>
          </a:p>
          <a:p>
            <a:pPr lvl="1"/>
            <a:r>
              <a:rPr lang="en-GB" kern="0" dirty="0" smtClean="0"/>
              <a:t>Rent</a:t>
            </a:r>
          </a:p>
          <a:p>
            <a:pPr lvl="1"/>
            <a:r>
              <a:rPr lang="en-GB" kern="0" dirty="0" smtClean="0"/>
              <a:t>Food</a:t>
            </a:r>
          </a:p>
          <a:p>
            <a:pPr lvl="1"/>
            <a:r>
              <a:rPr lang="en-GB" kern="0" dirty="0" smtClean="0"/>
              <a:t>Leisure</a:t>
            </a:r>
          </a:p>
          <a:p>
            <a:endParaRPr lang="en-GB" kern="0" dirty="0"/>
          </a:p>
        </p:txBody>
      </p:sp>
      <p:pic>
        <p:nvPicPr>
          <p:cNvPr id="7" name="Picture 2" descr="Image result for cambridge super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51" y="1820390"/>
            <a:ext cx="2900328" cy="18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cambridge college cante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/>
          <a:stretch/>
        </p:blipFill>
        <p:spPr bwMode="auto">
          <a:xfrm>
            <a:off x="5459251" y="3945417"/>
            <a:ext cx="2896775" cy="18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8058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Finance 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PLEASE Note: the figures given are indicative and taken from a year or so ago: the general principles and relative costs are likely to be similar, going forward. 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Cavendish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Cavendish</Template>
  <TotalTime>35347</TotalTime>
  <Words>342</Words>
  <Application>Microsoft Office PowerPoint</Application>
  <PresentationFormat>On-screen Show (4:3)</PresentationFormat>
  <Paragraphs>124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Cavendish</vt:lpstr>
      <vt:lpstr>The Cavendish Laboratory Cambridge Physics experience: on line</vt:lpstr>
      <vt:lpstr>Where might you be heading after school?</vt:lpstr>
      <vt:lpstr>University</vt:lpstr>
      <vt:lpstr>Benefits</vt:lpstr>
      <vt:lpstr>What’s in it for you?</vt:lpstr>
      <vt:lpstr>Over a lifetime …….</vt:lpstr>
      <vt:lpstr>Where matters too</vt:lpstr>
      <vt:lpstr>CRUNCH QUESTION</vt:lpstr>
      <vt:lpstr>PowerPoint Presentation</vt:lpstr>
      <vt:lpstr>PowerPoint Presentation</vt:lpstr>
      <vt:lpstr>The obvious concern</vt:lpstr>
      <vt:lpstr>PowerPoint Presentation</vt:lpstr>
      <vt:lpstr>PowerPoint Presentation</vt:lpstr>
      <vt:lpstr>SUMMARY</vt:lpstr>
      <vt:lpstr>PowerPoint Presentation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Cavendish Laboratory’s Most Famous Experiments</dc:title>
  <dc:creator>Lisa Jardine-Wright</dc:creator>
  <cp:lastModifiedBy>scm71</cp:lastModifiedBy>
  <cp:revision>135</cp:revision>
  <cp:lastPrinted>1601-01-01T00:00:00Z</cp:lastPrinted>
  <dcterms:created xsi:type="dcterms:W3CDTF">2012-03-19T12:29:08Z</dcterms:created>
  <dcterms:modified xsi:type="dcterms:W3CDTF">2020-09-18T08:56:26Z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