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E72"/>
    <a:srgbClr val="000000"/>
    <a:srgbClr val="00305C"/>
    <a:srgbClr val="6AAD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8571" autoAdjust="0"/>
  </p:normalViewPr>
  <p:slideViewPr>
    <p:cSldViewPr snapToGrid="0">
      <p:cViewPr>
        <p:scale>
          <a:sx n="70" d="100"/>
          <a:sy n="70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F7CD74-C48C-4245-8CCF-DBB38E00D5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71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DBF5C9-71CC-4BAE-ACF8-C9460A22DB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4545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B0F9B-422B-4DF9-964A-ADE60F0616B8}" type="slidenum">
              <a:rPr lang="en-GB"/>
              <a:pPr/>
              <a:t>1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8" name="Picture 7" descr="small_swan_silver2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9928"/>
            <a:ext cx="5229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Y:\Pictures\juno_champ.jp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2" y="630932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7073296" y="6312129"/>
            <a:ext cx="1372428" cy="462745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r>
              <a:rPr lang="en-GB" sz="1400" b="1" dirty="0" smtClean="0">
                <a:solidFill>
                  <a:schemeClr val="tx1"/>
                </a:solidFill>
              </a:rPr>
              <a:t>Cavendish</a:t>
            </a:r>
          </a:p>
          <a:p>
            <a:pPr algn="r"/>
            <a:r>
              <a:rPr lang="en-GB" sz="1400" b="1" dirty="0" smtClean="0">
                <a:solidFill>
                  <a:schemeClr val="tx1"/>
                </a:solidFill>
              </a:rPr>
              <a:t>Laboratory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croc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72843" y="6325983"/>
            <a:ext cx="430090" cy="4474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5A11B8-44B0-4662-A214-3AC75634F7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0DFDDC-DED2-4D97-9D73-1E3977CF82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E4F651-B6DC-4723-BE57-D2C2DA7344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7073296" y="6312129"/>
            <a:ext cx="1372428" cy="462745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Cavendish</a:t>
            </a:r>
          </a:p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Laboratory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croc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72843" y="6325983"/>
            <a:ext cx="430090" cy="447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1313" y="285009"/>
            <a:ext cx="6221430" cy="1258785"/>
          </a:xfrm>
        </p:spPr>
        <p:txBody>
          <a:bodyPr/>
          <a:lstStyle/>
          <a:p>
            <a:pPr algn="r"/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Cavendish Laboratory</a:t>
            </a:r>
            <a:b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Cambridge Physics experience: on line</a:t>
            </a:r>
            <a:endParaRPr 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968" y="5498275"/>
            <a:ext cx="8497775" cy="45651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2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Dr </a:t>
            </a:r>
            <a:r>
              <a:rPr lang="en-US" sz="2000" smtClean="0">
                <a:ln w="50800"/>
                <a:solidFill>
                  <a:schemeClr val="bg1">
                    <a:shade val="50000"/>
                  </a:schemeClr>
                </a:solidFill>
              </a:rPr>
              <a:t>Steve Martin</a:t>
            </a:r>
            <a:endParaRPr lang="en-US" sz="2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4" descr="small_swan_silver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9928"/>
            <a:ext cx="5229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Y:\Pictures\juno_cham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2" y="630932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5" cstate="print"/>
          <a:srcRect l="1935"/>
          <a:stretch>
            <a:fillRect/>
          </a:stretch>
        </p:blipFill>
        <p:spPr bwMode="auto">
          <a:xfrm>
            <a:off x="0" y="2244436"/>
            <a:ext cx="4100179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phy.cam.ac.uk/development/future/futurepictures/pom_2008_5_8.jpg"/>
          <p:cNvPicPr>
            <a:picLocks noChangeAspect="1" noChangeArrowheads="1"/>
          </p:cNvPicPr>
          <p:nvPr/>
        </p:nvPicPr>
        <p:blipFill>
          <a:blip r:embed="rId6" cstate="print"/>
          <a:srcRect t="25266" r="7756" b="8146"/>
          <a:stretch>
            <a:fillRect/>
          </a:stretch>
        </p:blipFill>
        <p:spPr bwMode="auto">
          <a:xfrm>
            <a:off x="3795710" y="2244436"/>
            <a:ext cx="5364876" cy="2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 (individual or team effort)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0527" y="1489785"/>
            <a:ext cx="8374063" cy="4067175"/>
          </a:xfrm>
        </p:spPr>
        <p:txBody>
          <a:bodyPr/>
          <a:lstStyle/>
          <a:p>
            <a:r>
              <a:rPr lang="en-GB" dirty="0" smtClean="0"/>
              <a:t>Design a bridge to span the gap between your two supports, using the two principles explained above and any other ideas of your own</a:t>
            </a:r>
            <a:r>
              <a:rPr lang="en-GB" dirty="0" smtClean="0"/>
              <a:t>. </a:t>
            </a:r>
            <a:r>
              <a:rPr lang="en-GB" dirty="0" smtClean="0"/>
              <a:t>Maybe, </a:t>
            </a:r>
            <a:r>
              <a:rPr lang="en-GB" dirty="0" smtClean="0"/>
              <a:t>do a bit of research on bridge structures.</a:t>
            </a:r>
            <a:endParaRPr lang="en-GB" dirty="0" smtClean="0"/>
          </a:p>
          <a:p>
            <a:r>
              <a:rPr lang="en-GB" dirty="0" smtClean="0"/>
              <a:t> In designing your bridge, your aim is to bridge the largest possible gap while safely supporting your </a:t>
            </a:r>
            <a:r>
              <a:rPr lang="en-GB" dirty="0" smtClean="0"/>
              <a:t>load, </a:t>
            </a:r>
            <a:r>
              <a:rPr lang="en-GB" dirty="0" smtClean="0"/>
              <a:t>attached at the centre (you will probably be surprised just how strong this kind of construction can be)</a:t>
            </a:r>
          </a:p>
          <a:p>
            <a:r>
              <a:rPr lang="en-GB" dirty="0" smtClean="0"/>
              <a:t>If you are doing this as a competition, a good measure of </a:t>
            </a:r>
            <a:r>
              <a:rPr lang="en-GB" dirty="0" smtClean="0"/>
              <a:t>the </a:t>
            </a:r>
            <a:r>
              <a:rPr lang="en-GB" dirty="0" smtClean="0"/>
              <a:t>efficiency of your </a:t>
            </a:r>
            <a:r>
              <a:rPr lang="en-GB" dirty="0" smtClean="0"/>
              <a:t>structure </a:t>
            </a:r>
            <a:r>
              <a:rPr lang="en-GB" dirty="0" smtClean="0"/>
              <a:t>might </a:t>
            </a:r>
            <a:r>
              <a:rPr lang="en-GB" dirty="0" smtClean="0"/>
              <a:t>be:</a:t>
            </a:r>
          </a:p>
          <a:p>
            <a:pPr algn="ctr">
              <a:buNone/>
            </a:pPr>
            <a:r>
              <a:rPr lang="en-GB" b="1" dirty="0" smtClean="0"/>
              <a:t> (the </a:t>
            </a:r>
            <a:r>
              <a:rPr lang="en-GB" b="1" dirty="0" smtClean="0"/>
              <a:t>span)/ </a:t>
            </a:r>
            <a:r>
              <a:rPr lang="en-GB" b="1" dirty="0" smtClean="0"/>
              <a:t>(number of sheets of paper used)</a:t>
            </a:r>
          </a:p>
          <a:p>
            <a:r>
              <a:rPr lang="en-GB" dirty="0" smtClean="0"/>
              <a:t>But you or your teachers can devise any </a:t>
            </a:r>
            <a:r>
              <a:rPr lang="en-GB" dirty="0" smtClean="0"/>
              <a:t>kind of competition </a:t>
            </a:r>
            <a:r>
              <a:rPr lang="en-GB" dirty="0" smtClean="0"/>
              <a:t>you like.</a:t>
            </a:r>
          </a:p>
          <a:p>
            <a:r>
              <a:rPr lang="en-GB" b="1" u="sng" dirty="0" smtClean="0"/>
              <a:t>Enjoy!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Y9 practical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The task which follows is an adaptation of an activity which we do with our Y9 visitors when they participate in the Cambridge Physics Experience</a:t>
            </a:r>
          </a:p>
          <a:p>
            <a:r>
              <a:rPr lang="en-GB" sz="2800" b="1" dirty="0" smtClean="0"/>
              <a:t>It can be done by individuals or teams, at home or in school, as a competition or just for fun, as your teachers  and your school’s circumstances require.</a:t>
            </a:r>
            <a:endParaRPr lang="en-GB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1" y="1503434"/>
            <a:ext cx="8374063" cy="4067175"/>
          </a:xfrm>
        </p:spPr>
        <p:txBody>
          <a:bodyPr/>
          <a:lstStyle/>
          <a:p>
            <a:r>
              <a:rPr lang="en-GB" sz="2400" b="1" dirty="0" smtClean="0"/>
              <a:t>Engineers need to design structures which are strong enough for their intended purpose</a:t>
            </a:r>
          </a:p>
          <a:p>
            <a:r>
              <a:rPr lang="en-GB" sz="2400" b="1" dirty="0" smtClean="0"/>
              <a:t>Those structures need to be sufficiently stiff (who wants to be on a bus crossing a bridge which is too bouncy?)</a:t>
            </a:r>
          </a:p>
          <a:p>
            <a:r>
              <a:rPr lang="en-GB" sz="2400" b="1" dirty="0" smtClean="0"/>
              <a:t>Also, economical use of material is important to avoid waste and excessive use of energy during construction.</a:t>
            </a:r>
          </a:p>
          <a:p>
            <a:r>
              <a:rPr lang="en-GB" sz="2400" b="1" dirty="0" smtClean="0"/>
              <a:t>So, we propose the construction of a model bridge, using some simple but important mechanical ideas.</a:t>
            </a:r>
            <a:endParaRPr lang="en-GB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will need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2" y="1489785"/>
            <a:ext cx="8374063" cy="4067175"/>
          </a:xfrm>
        </p:spPr>
        <p:txBody>
          <a:bodyPr/>
          <a:lstStyle/>
          <a:p>
            <a:r>
              <a:rPr lang="en-GB" sz="2400" b="1" dirty="0" smtClean="0"/>
              <a:t>A good quantity of newspaper or other scrap paper</a:t>
            </a:r>
          </a:p>
          <a:p>
            <a:r>
              <a:rPr lang="en-GB" sz="2400" b="1" dirty="0" err="1" smtClean="0"/>
              <a:t>Sellotape</a:t>
            </a:r>
            <a:r>
              <a:rPr lang="en-GB" sz="2400" b="1" dirty="0" smtClean="0"/>
              <a:t> </a:t>
            </a:r>
          </a:p>
          <a:p>
            <a:r>
              <a:rPr lang="en-GB" sz="2400" b="1" dirty="0" smtClean="0"/>
              <a:t>A gap to be spanned by your bridge (the gap between two chairs will do nicely)</a:t>
            </a:r>
          </a:p>
          <a:p>
            <a:r>
              <a:rPr lang="en-GB" sz="2400" b="1" dirty="0" smtClean="0"/>
              <a:t>Something to act as a load for your </a:t>
            </a:r>
            <a:r>
              <a:rPr lang="en-GB" sz="2400" b="1" dirty="0" smtClean="0"/>
              <a:t>bridge, </a:t>
            </a:r>
            <a:r>
              <a:rPr lang="en-GB" sz="2400" b="1" dirty="0" smtClean="0"/>
              <a:t>around half a kilogram ..... masses and  hanger is fine in school; or maybe a small bag of sugar if you are doing this at home (but do use something which will be </a:t>
            </a:r>
            <a:r>
              <a:rPr lang="en-GB" sz="2400" b="1" i="1" u="sng" dirty="0" smtClean="0"/>
              <a:t>safe</a:t>
            </a:r>
            <a:r>
              <a:rPr lang="en-GB" sz="2400" b="1" dirty="0" smtClean="0"/>
              <a:t> and </a:t>
            </a:r>
            <a:r>
              <a:rPr lang="en-GB" sz="2400" b="1" i="1" u="sng" dirty="0" smtClean="0"/>
              <a:t>non-messy</a:t>
            </a:r>
            <a:r>
              <a:rPr lang="en-GB" sz="2400" b="1" dirty="0" smtClean="0"/>
              <a:t> if dropped on the floor ...... no  glass jars of sticky jam, please!)</a:t>
            </a:r>
            <a:endParaRPr lang="en-GB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229"/>
            <a:ext cx="8229600" cy="1143000"/>
          </a:xfrm>
        </p:spPr>
        <p:txBody>
          <a:bodyPr/>
          <a:lstStyle/>
          <a:p>
            <a:r>
              <a:rPr lang="en-GB" sz="2800" dirty="0" smtClean="0"/>
              <a:t>Some ideas 1 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13594" cy="639762"/>
          </a:xfrm>
        </p:spPr>
        <p:txBody>
          <a:bodyPr/>
          <a:lstStyle/>
          <a:p>
            <a:r>
              <a:rPr lang="en-GB" dirty="0" smtClean="0"/>
              <a:t>What are these, and what do they have in common?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1003" y="2518309"/>
            <a:ext cx="1817652" cy="319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35021" y="2700058"/>
            <a:ext cx="4578942" cy="25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Some ideas 1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got it?</a:t>
            </a:r>
          </a:p>
          <a:p>
            <a:r>
              <a:rPr lang="en-GB" dirty="0" smtClean="0"/>
              <a:t>A </a:t>
            </a:r>
            <a:r>
              <a:rPr lang="en-GB" dirty="0" err="1" smtClean="0"/>
              <a:t>humerus</a:t>
            </a:r>
            <a:r>
              <a:rPr lang="en-GB" dirty="0" smtClean="0"/>
              <a:t> and a femur  (upper arm and leg bones)</a:t>
            </a:r>
          </a:p>
          <a:p>
            <a:r>
              <a:rPr lang="en-GB" dirty="0" smtClean="0"/>
              <a:t>And a bicycle frame</a:t>
            </a:r>
          </a:p>
          <a:p>
            <a:r>
              <a:rPr lang="en-GB" dirty="0" smtClean="0"/>
              <a:t>So the connection is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 smtClean="0"/>
              <a:t>To be strong and stiff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 smtClean="0"/>
              <a:t>..... but also light (particularly for birds!)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This is achieved by being TUBULAR</a:t>
            </a:r>
          </a:p>
          <a:p>
            <a:pPr marL="457200" indent="-457200">
              <a:buFont typeface="+mj-lt"/>
              <a:buAutoNum type="alphaLcPeriod"/>
            </a:pPr>
            <a:endParaRPr lang="en-GB" dirty="0" smtClean="0"/>
          </a:p>
          <a:p>
            <a:pPr marL="457200" indent="-457200">
              <a:buFont typeface="+mj-lt"/>
              <a:buAutoNum type="alphaLcPeriod"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Some ideas 2 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35922" cy="639762"/>
          </a:xfrm>
        </p:spPr>
        <p:txBody>
          <a:bodyPr/>
          <a:lstStyle/>
          <a:p>
            <a:r>
              <a:rPr lang="en-GB" dirty="0" smtClean="0"/>
              <a:t>What are these, and what do they have in common?</a:t>
            </a:r>
            <a:endParaRPr lang="en-GB" dirty="0"/>
          </a:p>
        </p:txBody>
      </p:sp>
      <p:pic>
        <p:nvPicPr>
          <p:cNvPr id="2050" name="Picture 2" descr="C:\Users\bruno\Documents\trip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804" y="2183641"/>
            <a:ext cx="3315451" cy="3821978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8584442" y="1535113"/>
            <a:ext cx="102358" cy="639762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07975" y="2507732"/>
            <a:ext cx="4606237" cy="25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Some ideas 2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got it?</a:t>
            </a:r>
          </a:p>
          <a:p>
            <a:r>
              <a:rPr lang="en-GB" dirty="0" smtClean="0"/>
              <a:t>A tripod</a:t>
            </a:r>
          </a:p>
          <a:p>
            <a:r>
              <a:rPr lang="en-GB" dirty="0" smtClean="0"/>
              <a:t>And a bicycle frame</a:t>
            </a:r>
          </a:p>
          <a:p>
            <a:r>
              <a:rPr lang="en-GB" dirty="0" smtClean="0"/>
              <a:t>So the connection is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 smtClean="0"/>
              <a:t>To be strong and stiff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 smtClean="0"/>
              <a:t>..... but also light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This is achieved by being composed of TRIANGLES</a:t>
            </a:r>
          </a:p>
          <a:p>
            <a:pPr marL="457200" indent="-457200">
              <a:buNone/>
            </a:pPr>
            <a:r>
              <a:rPr lang="en-GB" dirty="0" smtClean="0"/>
              <a:t>Of course, we see both principles so often in everyday life that we tend to take them for granted.</a:t>
            </a:r>
          </a:p>
          <a:p>
            <a:pPr marL="457200" indent="-457200">
              <a:buFont typeface="+mj-lt"/>
              <a:buAutoNum type="alphaLcPeriod"/>
            </a:pPr>
            <a:endParaRPr lang="en-GB" dirty="0" smtClean="0"/>
          </a:p>
          <a:p>
            <a:pPr marL="457200" indent="-457200">
              <a:buFont typeface="+mj-lt"/>
              <a:buAutoNum type="alphaLcPeriod"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tubes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b="1" dirty="0" smtClean="0"/>
              <a:t>   You can make a very strong tube, almost as good as a cane, by rolling the corner of a sheet of paper between your fingers like this.</a:t>
            </a:r>
          </a:p>
          <a:p>
            <a:r>
              <a:rPr lang="en-GB" sz="2000" b="1" dirty="0" smtClean="0"/>
              <a:t>Just a little practice at starting it </a:t>
            </a:r>
            <a:r>
              <a:rPr lang="en-GB" sz="2000" b="1" dirty="0" smtClean="0"/>
              <a:t>off, </a:t>
            </a:r>
            <a:r>
              <a:rPr lang="en-GB" sz="2000" b="1" dirty="0" smtClean="0"/>
              <a:t>to get a nice solid core, will soon produce a good result</a:t>
            </a:r>
          </a:p>
          <a:p>
            <a:r>
              <a:rPr lang="en-GB" sz="2000" b="1" dirty="0" smtClean="0"/>
              <a:t>Dampening your fingers will help it get started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063" y="1708150"/>
            <a:ext cx="3320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vendish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4630</TotalTime>
  <Words>571</Words>
  <Application>Microsoft Office PowerPoint</Application>
  <PresentationFormat>On-screen Show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Cavendish</vt:lpstr>
      <vt:lpstr>The Cavendish Laboratory Cambridge Physics experience: on line</vt:lpstr>
      <vt:lpstr>Y9 practical activity</vt:lpstr>
      <vt:lpstr>The scenario</vt:lpstr>
      <vt:lpstr>What you will need</vt:lpstr>
      <vt:lpstr>Some ideas 1 </vt:lpstr>
      <vt:lpstr>Some ideas 1</vt:lpstr>
      <vt:lpstr>Some ideas 2 </vt:lpstr>
      <vt:lpstr>Some ideas 2</vt:lpstr>
      <vt:lpstr>Making tubes</vt:lpstr>
      <vt:lpstr>Your task (individual or team effort)</vt:lpstr>
    </vt:vector>
  </TitlesOfParts>
  <Company>University of Cambridge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Cavendish Laboratory’s Most Famous Experiments</dc:title>
  <dc:creator>Lisa Jardine-Wright</dc:creator>
  <cp:lastModifiedBy>bruno</cp:lastModifiedBy>
  <cp:revision>143</cp:revision>
  <cp:lastPrinted>1601-01-01T00:00:00Z</cp:lastPrinted>
  <dcterms:created xsi:type="dcterms:W3CDTF">2012-03-19T12:29:08Z</dcterms:created>
  <dcterms:modified xsi:type="dcterms:W3CDTF">2020-10-11T14:13:52Z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